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57" r:id="rId9"/>
    <p:sldId id="258" r:id="rId10"/>
    <p:sldId id="273" r:id="rId11"/>
    <p:sldId id="259" r:id="rId12"/>
    <p:sldId id="267" r:id="rId13"/>
    <p:sldId id="260" r:id="rId14"/>
    <p:sldId id="268" r:id="rId15"/>
    <p:sldId id="269" r:id="rId16"/>
    <p:sldId id="274" r:id="rId17"/>
    <p:sldId id="270" r:id="rId18"/>
    <p:sldId id="271" r:id="rId19"/>
    <p:sldId id="272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4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E7E926-AD0A-4013-92A5-AFA6CD24A0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9AE0445-F294-44CC-B7CD-BAEA2C534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EB40FA-FC86-4576-8784-24753FFB9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EB46-6F82-47D3-840E-36F52D3F59F6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A0D6750-E2C2-449F-9ADA-F5310084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59F4E93-DC56-40AB-B589-87C824400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B0530-E45D-487B-B278-F91B0C8F7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083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0DD9D4-E7C6-4944-9855-2C578C8CB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1FF345E-61B4-47C4-929B-CD0FF3794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920DB7-321A-4077-84D5-AB5217D71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EB46-6F82-47D3-840E-36F52D3F59F6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5D6D39B-36B3-48C1-83FE-CC7E51ACB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F7858E6-57EA-4710-B313-118903280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B0530-E45D-487B-B278-F91B0C8F7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450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D6C976D-CAF5-412D-9F9C-76399357E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101D84A-6B80-4382-B102-3365E3A894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15D2F16-0AF6-48BF-943F-BD3D8F3F7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EB46-6F82-47D3-840E-36F52D3F59F6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D1029FB-783E-4FB3-BFD8-9B6A4466E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0A161B3-9110-4171-8CF7-BF1326183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B0530-E45D-487B-B278-F91B0C8F7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6714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4A3B3F-64E1-42B3-9DA9-97C35F359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031101-59DF-4921-A68E-665A5AD7B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150CDB0-D199-4DD6-AAA4-5E84AF65B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EB46-6F82-47D3-840E-36F52D3F59F6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E25146A-59F5-42F0-8348-BF4CBC1DA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4456F29-06E5-444E-9261-DA6A40A8D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B0530-E45D-487B-B278-F91B0C8F7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815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53F350-E0DB-45B1-81C0-8C3C58585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6637AD0-F8EE-4DC1-ABA3-6BE8AAF58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05073AC-6264-4E4D-A992-3DC42C29C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EB46-6F82-47D3-840E-36F52D3F59F6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D5528D7-482D-4FF5-B604-385E8A3F7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B9F950D-4F21-4397-BECC-E54491D4F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B0530-E45D-487B-B278-F91B0C8F7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4849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EEFE3E-ACE0-435D-B5C7-5D734D46E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2E1635-015C-4E9E-BB2C-60345EE1E4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6CDE15F-6824-44AB-9B6D-6CA07B3D4B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323D786-082D-482C-A656-5BA45EC65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EB46-6F82-47D3-840E-36F52D3F59F6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84D6AB2-CBA8-40F8-B29D-777B1EE9F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3B0316F-DA1D-4981-BFCF-4D49F3A5A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B0530-E45D-487B-B278-F91B0C8F7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08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DB47DC-4C5E-4D2E-A632-9F041B0C7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56CE339-B0DC-4416-8034-F25E66C97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0A3CF57-5DC3-4DBA-ABB9-3A63B6FDE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F7B4534-73F9-4DC0-9B09-78466B56E3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646203B-B0FA-4A54-B6DA-F3EA1D2AA8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1800433-695E-4767-B159-1516CE9BC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EB46-6F82-47D3-840E-36F52D3F59F6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83E8EA8-5ED7-4A35-9165-DAD12CD26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7D2C5FA-DF6E-4BE3-B9F4-C7742C197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B0530-E45D-487B-B278-F91B0C8F7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7470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4C616A-5D6B-458C-9384-A098386BF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D6101E0-B0CB-4CF7-8554-698A954F9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EB46-6F82-47D3-840E-36F52D3F59F6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75DBDDB-8498-4E27-9316-2E257569B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759BB9A-AA66-4CC0-BA92-45B5A2BB5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B0530-E45D-487B-B278-F91B0C8F7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0544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2AF69B0-99BE-4F91-99D7-3FADE8E5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EB46-6F82-47D3-840E-36F52D3F59F6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CECF0C7-E695-46C5-857C-440918A98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E0CD5DA-EC35-4A2E-8157-2F55C4148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B0530-E45D-487B-B278-F91B0C8F7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382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18E77-2440-43F2-B443-AA2CFCC01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06CF435-366B-4AD4-81C0-D419FCC92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A4DFE62-155D-438B-8B36-3AF402270F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982F38B-48FF-478F-A6D8-3EA8B9E8B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EB46-6F82-47D3-840E-36F52D3F59F6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1EFCF25-78D7-4DCC-9F2B-D64823E8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ADAFBE-636B-4516-8D6E-111F9E4FC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B0530-E45D-487B-B278-F91B0C8F7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1899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2F7FE4-9733-4A49-9728-18CC36D24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9A2C2D8-23C1-4443-BDFA-4A1BD20B81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4564765-6F29-4BC1-B54F-C1AF2A639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9CEE395-A2A6-4073-B56E-3D37AAC46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EB46-6F82-47D3-840E-36F52D3F59F6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BEDDA77-7116-4F6F-A309-6D66BEB51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884E250-A23A-4AD8-B763-4F365B9B4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B0530-E45D-487B-B278-F91B0C8F7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1825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B2B104A-DCC8-4A19-914F-785277D6E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6A557D2-0098-442F-8BFA-C67BC47A4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70710D1-DC3A-4F0A-AFB8-1374417428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3EB46-6F82-47D3-840E-36F52D3F59F6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0545CE6-B3A3-45E1-A3C1-D204DBE3E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BDD7C2-3516-4CCD-837B-655721912E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B0530-E45D-487B-B278-F91B0C8F7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027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rusovska.c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27F939-738F-4E41-AF16-B2A5BA2E50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Vítejte na Panské</a:t>
            </a:r>
          </a:p>
        </p:txBody>
      </p:sp>
    </p:spTree>
    <p:extLst>
      <p:ext uri="{BB962C8B-B14F-4D97-AF65-F5344CB8AC3E}">
        <p14:creationId xmlns:p14="http://schemas.microsoft.com/office/powerpoint/2010/main" val="4117692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165" y="34343"/>
            <a:ext cx="5592070" cy="6823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419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648" y="0"/>
            <a:ext cx="90427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42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Rozvrh hodin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721" y="1690688"/>
            <a:ext cx="10515600" cy="4351338"/>
          </a:xfrm>
        </p:spPr>
        <p:txBody>
          <a:bodyPr/>
          <a:lstStyle/>
          <a:p>
            <a:r>
              <a:rPr lang="cs-CZ" dirty="0"/>
              <a:t>skupiny podle angličtiny A1, A2 – rozdělení zítra</a:t>
            </a:r>
          </a:p>
          <a:p>
            <a:r>
              <a:rPr lang="cs-CZ" dirty="0"/>
              <a:t>dělení na třetiny – podle abecedy</a:t>
            </a:r>
          </a:p>
          <a:p>
            <a:r>
              <a:rPr lang="cs-CZ" dirty="0"/>
              <a:t>dělení na čtvrtiny – skupina angličtiny se rozdělí na poloviny</a:t>
            </a:r>
          </a:p>
          <a:p>
            <a:r>
              <a:rPr lang="cs-CZ" dirty="0"/>
              <a:t>TV – holky, kluci</a:t>
            </a:r>
          </a:p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dirty="0"/>
              <a:t>Suplování – na webu, „televizi“, v bakalářích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623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5E87DF-A915-4FDF-AC1B-1DECA45DD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Rozvrh na 2.9. a 3.9.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55245F86-2561-4697-B44C-59759E95E6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9955510"/>
              </p:ext>
            </p:extLst>
          </p:nvPr>
        </p:nvGraphicFramePr>
        <p:xfrm>
          <a:off x="838200" y="2637388"/>
          <a:ext cx="1051560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86563562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61688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0884594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20812925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75130169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982215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226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8:15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13:00 – 13:45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388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CV (</a:t>
                      </a:r>
                      <a:r>
                        <a:rPr lang="cs-CZ" dirty="0" err="1"/>
                        <a:t>Hs</a:t>
                      </a:r>
                      <a:r>
                        <a:rPr lang="cs-CZ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CV (</a:t>
                      </a:r>
                      <a:r>
                        <a:rPr lang="cs-CZ" dirty="0" err="1"/>
                        <a:t>Hs</a:t>
                      </a:r>
                      <a:r>
                        <a:rPr lang="cs-CZ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FX </a:t>
                      </a:r>
                      <a:r>
                        <a:rPr lang="cs-CZ" sz="1400" dirty="0"/>
                        <a:t>(přinést foťák)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TV</a:t>
                      </a:r>
                      <a:r>
                        <a:rPr lang="en-US" sz="1800" dirty="0"/>
                        <a:t> </a:t>
                      </a:r>
                      <a:r>
                        <a:rPr lang="sk-SK" sz="1800" dirty="0"/>
                        <a:t>(</a:t>
                      </a:r>
                      <a:r>
                        <a:rPr lang="sk-SK" sz="1800" dirty="0" err="1"/>
                        <a:t>Bu</a:t>
                      </a:r>
                      <a:r>
                        <a:rPr lang="cs-CZ" sz="1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VX (</a:t>
                      </a:r>
                      <a:r>
                        <a:rPr lang="cs-CZ" sz="1800" dirty="0" err="1"/>
                        <a:t>Rz</a:t>
                      </a:r>
                      <a:r>
                        <a:rPr lang="cs-CZ" sz="1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OK (</a:t>
                      </a:r>
                      <a:r>
                        <a:rPr lang="cs-CZ" dirty="0" err="1"/>
                        <a:t>Ma</a:t>
                      </a:r>
                      <a:r>
                        <a:rPr lang="cs-CZ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162514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3497195C-3648-4EDD-893E-FB0F9A1DE414}"/>
              </a:ext>
            </a:extLst>
          </p:cNvPr>
          <p:cNvSpPr txBox="1"/>
          <p:nvPr/>
        </p:nvSpPr>
        <p:spPr>
          <a:xfrm>
            <a:off x="752669" y="1589011"/>
            <a:ext cx="106011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Úterý 2.9.  </a:t>
            </a:r>
          </a:p>
          <a:p>
            <a:r>
              <a:rPr lang="cs-CZ" sz="2800" b="1" dirty="0"/>
              <a:t>Ve Štupartské</a:t>
            </a:r>
            <a:r>
              <a:rPr lang="cs-CZ" sz="2800" dirty="0"/>
              <a:t> Začátek hodiny v 8:15 v učebně S7 (druhé patro)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94C621-67C9-405F-AA79-F846701D0222}"/>
              </a:ext>
            </a:extLst>
          </p:cNvPr>
          <p:cNvSpPr txBox="1"/>
          <p:nvPr/>
        </p:nvSpPr>
        <p:spPr>
          <a:xfrm>
            <a:off x="795434" y="4019048"/>
            <a:ext cx="106011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Středa 3.9.  </a:t>
            </a:r>
          </a:p>
          <a:p>
            <a:r>
              <a:rPr lang="cs-CZ" sz="2800" b="1" dirty="0"/>
              <a:t>V Panské !!!! </a:t>
            </a:r>
            <a:r>
              <a:rPr lang="cs-CZ" sz="2800" dirty="0"/>
              <a:t>Začátek hodiny v 8:05 v učebně 4 (první patro)</a:t>
            </a:r>
          </a:p>
        </p:txBody>
      </p:sp>
      <p:graphicFrame>
        <p:nvGraphicFramePr>
          <p:cNvPr id="7" name="Tabulka 4">
            <a:extLst>
              <a:ext uri="{FF2B5EF4-FFF2-40B4-BE49-F238E27FC236}">
                <a16:creationId xmlns:a16="http://schemas.microsoft.com/office/drawing/2014/main" id="{39BFDD40-7AD1-4F91-B5E0-06BFFBBE99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3767821"/>
              </p:ext>
            </p:extLst>
          </p:nvPr>
        </p:nvGraphicFramePr>
        <p:xfrm>
          <a:off x="943945" y="4973155"/>
          <a:ext cx="8793180" cy="138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8636">
                  <a:extLst>
                    <a:ext uri="{9D8B030D-6E8A-4147-A177-3AD203B41FA5}">
                      <a16:colId xmlns:a16="http://schemas.microsoft.com/office/drawing/2014/main" val="865635629"/>
                    </a:ext>
                  </a:extLst>
                </a:gridCol>
                <a:gridCol w="1758636">
                  <a:extLst>
                    <a:ext uri="{9D8B030D-6E8A-4147-A177-3AD203B41FA5}">
                      <a16:colId xmlns:a16="http://schemas.microsoft.com/office/drawing/2014/main" val="461688000"/>
                    </a:ext>
                  </a:extLst>
                </a:gridCol>
                <a:gridCol w="1758636">
                  <a:extLst>
                    <a:ext uri="{9D8B030D-6E8A-4147-A177-3AD203B41FA5}">
                      <a16:colId xmlns:a16="http://schemas.microsoft.com/office/drawing/2014/main" val="908845946"/>
                    </a:ext>
                  </a:extLst>
                </a:gridCol>
                <a:gridCol w="1758636">
                  <a:extLst>
                    <a:ext uri="{9D8B030D-6E8A-4147-A177-3AD203B41FA5}">
                      <a16:colId xmlns:a16="http://schemas.microsoft.com/office/drawing/2014/main" val="4208129258"/>
                    </a:ext>
                  </a:extLst>
                </a:gridCol>
                <a:gridCol w="1758636">
                  <a:extLst>
                    <a:ext uri="{9D8B030D-6E8A-4147-A177-3AD203B41FA5}">
                      <a16:colId xmlns:a16="http://schemas.microsoft.com/office/drawing/2014/main" val="3892519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226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8:05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11:55 - 12:40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388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I (Ks)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CV (</a:t>
                      </a:r>
                      <a:r>
                        <a:rPr lang="cs-CZ" dirty="0" err="1"/>
                        <a:t>Hs</a:t>
                      </a:r>
                      <a:r>
                        <a:rPr lang="cs-CZ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CV (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Hs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seznamovák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CV (</a:t>
                      </a:r>
                      <a:r>
                        <a:rPr lang="cs-CZ" dirty="0" err="1"/>
                        <a:t>Hs</a:t>
                      </a:r>
                      <a:r>
                        <a:rPr lang="cs-CZ" dirty="0"/>
                        <a:t>) </a:t>
                      </a:r>
                      <a:r>
                        <a:rPr lang="cs-CZ" dirty="0" err="1"/>
                        <a:t>seznamovák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TX (My)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162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762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Šatny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Štupartská – „klec“ číslo</a:t>
            </a:r>
            <a:r>
              <a:rPr lang="cs-CZ" dirty="0">
                <a:solidFill>
                  <a:srgbClr val="FFFF00"/>
                </a:solidFill>
              </a:rPr>
              <a:t> </a:t>
            </a:r>
          </a:p>
          <a:p>
            <a:pPr lvl="1"/>
            <a:r>
              <a:rPr lang="cs-CZ" dirty="0"/>
              <a:t>vstup na ISIC</a:t>
            </a:r>
          </a:p>
          <a:p>
            <a:pPr lvl="1"/>
            <a:r>
              <a:rPr lang="cs-CZ" dirty="0"/>
              <a:t>nic nenechávat (</a:t>
            </a:r>
            <a:r>
              <a:rPr lang="cs-CZ" dirty="0" err="1"/>
              <a:t>max</a:t>
            </a:r>
            <a:r>
              <a:rPr lang="cs-CZ" dirty="0"/>
              <a:t> na háčku)</a:t>
            </a:r>
          </a:p>
          <a:p>
            <a:pPr lvl="1"/>
            <a:r>
              <a:rPr lang="cs-CZ" dirty="0"/>
              <a:t>co je na zemi, vyhazuje uklízečka</a:t>
            </a:r>
          </a:p>
          <a:p>
            <a:pPr lvl="1"/>
            <a:endParaRPr lang="cs-CZ" dirty="0"/>
          </a:p>
          <a:p>
            <a:r>
              <a:rPr lang="cs-CZ" dirty="0"/>
              <a:t>Panská</a:t>
            </a:r>
          </a:p>
          <a:p>
            <a:pPr lvl="1"/>
            <a:r>
              <a:rPr lang="cs-CZ" dirty="0"/>
              <a:t>skříňky po dvojicích </a:t>
            </a:r>
          </a:p>
          <a:p>
            <a:pPr lvl="1"/>
            <a:r>
              <a:rPr lang="cs-CZ" b="1" dirty="0"/>
              <a:t>zítra přinést 500 Kč na klíč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5101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Učebnice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177" y="4835042"/>
            <a:ext cx="10515600" cy="1195481"/>
          </a:xfrm>
        </p:spPr>
        <p:txBody>
          <a:bodyPr/>
          <a:lstStyle/>
          <a:p>
            <a:r>
              <a:rPr lang="cs-CZ" dirty="0"/>
              <a:t>hromadný nákup učebnic </a:t>
            </a:r>
            <a:r>
              <a:rPr lang="cs-CZ" dirty="0" err="1"/>
              <a:t>English</a:t>
            </a:r>
            <a:r>
              <a:rPr lang="cs-CZ" dirty="0"/>
              <a:t> </a:t>
            </a:r>
            <a:r>
              <a:rPr lang="cs-CZ" dirty="0" err="1"/>
              <a:t>File</a:t>
            </a:r>
            <a:r>
              <a:rPr lang="cs-CZ" dirty="0"/>
              <a:t> (na 1. a 2. ročník)</a:t>
            </a:r>
          </a:p>
          <a:p>
            <a:r>
              <a:rPr lang="cs-CZ" b="1" dirty="0"/>
              <a:t>zítra donést 970 Kč </a:t>
            </a:r>
            <a:endParaRPr lang="cs-CZ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02175" y="32375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Učebnice angličtiny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66508" y="1642358"/>
            <a:ext cx="10515600" cy="1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pomůcky a učebnice – jednotliví učitelé na první hodině</a:t>
            </a:r>
          </a:p>
          <a:p>
            <a:r>
              <a:rPr lang="cs-CZ" dirty="0"/>
              <a:t>dá se koupit přes inzeráty, o přestávkách (pozor na ceny)</a:t>
            </a:r>
          </a:p>
        </p:txBody>
      </p:sp>
    </p:spTree>
    <p:extLst>
      <p:ext uri="{BB962C8B-B14F-4D97-AF65-F5344CB8AC3E}">
        <p14:creationId xmlns:p14="http://schemas.microsoft.com/office/powerpoint/2010/main" val="1684371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99351B-C289-455A-837C-B693EF4B8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Focení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A70C30-C308-44A2-9F37-4A82D6A88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zítra se budeme fotit</a:t>
            </a:r>
          </a:p>
          <a:p>
            <a:r>
              <a:rPr lang="cs-CZ" dirty="0"/>
              <a:t>někdy mezi 8:30 – 10:00 nám přijde udělat fotograf společnou fotku třídy</a:t>
            </a:r>
          </a:p>
          <a:p>
            <a:r>
              <a:rPr lang="cs-CZ" dirty="0"/>
              <a:t>bude to před školou (já vás tam vezmu)</a:t>
            </a:r>
          </a:p>
        </p:txBody>
      </p:sp>
    </p:spTree>
    <p:extLst>
      <p:ext uri="{BB962C8B-B14F-4D97-AF65-F5344CB8AC3E}">
        <p14:creationId xmlns:p14="http://schemas.microsoft.com/office/powerpoint/2010/main" val="19917874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642" y="310393"/>
            <a:ext cx="10515600" cy="1243830"/>
          </a:xfrm>
        </p:spPr>
        <p:txBody>
          <a:bodyPr/>
          <a:lstStyle/>
          <a:p>
            <a:r>
              <a:rPr lang="cs-CZ" dirty="0"/>
              <a:t>Stravování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3340"/>
            <a:ext cx="8190470" cy="523102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školní jídelna při ZŠ ve Vodičkově ulici (proti </a:t>
            </a:r>
            <a:r>
              <a:rPr lang="cs-CZ" dirty="0" err="1"/>
              <a:t>Mekáči</a:t>
            </a:r>
            <a:r>
              <a:rPr lang="cs-CZ" dirty="0"/>
              <a:t>)</a:t>
            </a:r>
          </a:p>
          <a:p>
            <a:r>
              <a:rPr lang="cs-CZ" dirty="0"/>
              <a:t>zařídit sami, co nejdřív (přihlášku budou nejspíš podepisovat rodiče) </a:t>
            </a:r>
          </a:p>
          <a:p>
            <a:r>
              <a:rPr lang="cs-CZ" dirty="0"/>
              <a:t>150,- na čip (hotovost)</a:t>
            </a:r>
          </a:p>
          <a:p>
            <a:r>
              <a:rPr lang="cs-CZ" dirty="0"/>
              <a:t>cca 700 na obědy na září (hotovost)</a:t>
            </a:r>
          </a:p>
          <a:p>
            <a:endParaRPr lang="cs-CZ" dirty="0"/>
          </a:p>
          <a:p>
            <a:r>
              <a:rPr lang="cs-CZ" dirty="0">
                <a:solidFill>
                  <a:srgbClr val="FFC000"/>
                </a:solidFill>
              </a:rPr>
              <a:t>další platby do 15. v měsíci (na účet nebo hotově)</a:t>
            </a:r>
          </a:p>
          <a:p>
            <a:r>
              <a:rPr lang="cs-CZ" dirty="0">
                <a:solidFill>
                  <a:srgbClr val="FFC000"/>
                </a:solidFill>
              </a:rPr>
              <a:t>2. platba hned do 15. září </a:t>
            </a:r>
          </a:p>
          <a:p>
            <a:r>
              <a:rPr lang="cs-CZ" dirty="0">
                <a:solidFill>
                  <a:srgbClr val="FFC000"/>
                </a:solidFill>
              </a:rPr>
              <a:t>Číslo účtu: </a:t>
            </a:r>
            <a:r>
              <a:rPr lang="cs-CZ" b="1" dirty="0">
                <a:solidFill>
                  <a:srgbClr val="FFC000"/>
                </a:solidFill>
              </a:rPr>
              <a:t>20036 – 2000728359/0800</a:t>
            </a:r>
            <a:endParaRPr lang="cs-CZ" dirty="0">
              <a:solidFill>
                <a:srgbClr val="FFC000"/>
              </a:solidFill>
            </a:endParaRPr>
          </a:p>
          <a:p>
            <a:r>
              <a:rPr lang="cs-CZ" dirty="0">
                <a:solidFill>
                  <a:srgbClr val="FFC000"/>
                </a:solidFill>
              </a:rPr>
              <a:t>Variabilní symbol: číslo čipu</a:t>
            </a:r>
          </a:p>
          <a:p>
            <a:pPr lvl="1"/>
            <a:r>
              <a:rPr lang="cs-CZ" dirty="0">
                <a:solidFill>
                  <a:srgbClr val="FFC000"/>
                </a:solidFill>
              </a:rPr>
              <a:t>žluté informace raději ověřte, jsou starší </a:t>
            </a:r>
          </a:p>
          <a:p>
            <a:endParaRPr lang="cs-C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2227" t="5893" r="15639"/>
          <a:stretch/>
        </p:blipFill>
        <p:spPr>
          <a:xfrm>
            <a:off x="9127524" y="107092"/>
            <a:ext cx="2899719" cy="64461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13969" b="19512"/>
          <a:stretch/>
        </p:blipFill>
        <p:spPr>
          <a:xfrm>
            <a:off x="9836083" y="6557318"/>
            <a:ext cx="2191056" cy="24713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195222" y="2636107"/>
            <a:ext cx="996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Panská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243751" y="201827"/>
            <a:ext cx="1198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Štupartská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10181969" y="494270"/>
            <a:ext cx="84849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11125202" y="2936789"/>
            <a:ext cx="84849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010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Shrnutí, co zítra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začátek hodiny v 8:15 v učebně S7 ve Štupartské</a:t>
            </a:r>
          </a:p>
          <a:p>
            <a:r>
              <a:rPr lang="cs-CZ" dirty="0"/>
              <a:t>přinést podepsané dokumenty</a:t>
            </a:r>
          </a:p>
          <a:p>
            <a:r>
              <a:rPr lang="cs-CZ" dirty="0"/>
              <a:t>donést peníze: 970 + 500</a:t>
            </a:r>
          </a:p>
          <a:p>
            <a:r>
              <a:rPr lang="cs-CZ" dirty="0"/>
              <a:t>psací potřeby, papíry</a:t>
            </a:r>
          </a:p>
          <a:p>
            <a:r>
              <a:rPr lang="cs-CZ" dirty="0"/>
              <a:t>budeme se fotit jako třída</a:t>
            </a:r>
          </a:p>
        </p:txBody>
      </p:sp>
    </p:spTree>
    <p:extLst>
      <p:ext uri="{BB962C8B-B14F-4D97-AF65-F5344CB8AC3E}">
        <p14:creationId xmlns:p14="http://schemas.microsoft.com/office/powerpoint/2010/main" val="19645658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0223" y="2624232"/>
            <a:ext cx="9238129" cy="1325563"/>
          </a:xfrm>
        </p:spPr>
        <p:txBody>
          <a:bodyPr/>
          <a:lstStyle/>
          <a:p>
            <a:pPr algn="ctr"/>
            <a:r>
              <a:rPr lang="cs-CZ" b="1" dirty="0"/>
              <a:t>Úspěšný start do nového školního roku na nové škole</a:t>
            </a:r>
          </a:p>
        </p:txBody>
      </p:sp>
    </p:spTree>
    <p:extLst>
      <p:ext uri="{BB962C8B-B14F-4D97-AF65-F5344CB8AC3E}">
        <p14:creationId xmlns:p14="http://schemas.microsoft.com/office/powerpoint/2010/main" val="3928421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5035"/>
            <a:ext cx="10515600" cy="46619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Lenka Hrušovská</a:t>
            </a:r>
          </a:p>
          <a:p>
            <a:r>
              <a:rPr lang="cs-CZ" dirty="0">
                <a:hlinkClick r:id="rId2"/>
              </a:rPr>
              <a:t>www.hrusovska.cz</a:t>
            </a:r>
            <a:endParaRPr lang="cs-CZ" dirty="0"/>
          </a:p>
          <a:p>
            <a:r>
              <a:rPr lang="cs-CZ" dirty="0"/>
              <a:t>hrusovska@panska.cz</a:t>
            </a:r>
          </a:p>
          <a:p>
            <a:r>
              <a:rPr lang="cs-CZ" dirty="0"/>
              <a:t>kabinet: 	ve Štupartské – kabinet fyziky vedle S6</a:t>
            </a:r>
          </a:p>
          <a:p>
            <a:pPr marL="0" indent="0">
              <a:buNone/>
            </a:pPr>
            <a:r>
              <a:rPr lang="cs-CZ" dirty="0"/>
              <a:t>		v Panské – kabinet pod schody (za sekretariátem)</a:t>
            </a:r>
            <a:endParaRPr lang="en-US" dirty="0"/>
          </a:p>
          <a:p>
            <a:r>
              <a:rPr lang="en-US" dirty="0" err="1"/>
              <a:t>tel</a:t>
            </a:r>
            <a:r>
              <a:rPr lang="sk-SK" dirty="0" err="1"/>
              <a:t>efon</a:t>
            </a:r>
            <a:r>
              <a:rPr lang="sk-SK" dirty="0"/>
              <a:t>:  </a:t>
            </a:r>
            <a:r>
              <a:rPr lang="cs-CZ" dirty="0"/>
              <a:t>221 012 424 </a:t>
            </a:r>
            <a:r>
              <a:rPr lang="sk-SK" dirty="0" err="1"/>
              <a:t>Štupartská</a:t>
            </a:r>
            <a:endParaRPr lang="sk-SK" dirty="0"/>
          </a:p>
          <a:p>
            <a:pPr marL="1371600" lvl="3" indent="0">
              <a:buNone/>
            </a:pPr>
            <a:r>
              <a:rPr lang="cs-CZ" sz="2800" dirty="0"/>
              <a:t>221 002 129 Panská</a:t>
            </a:r>
          </a:p>
          <a:p>
            <a:endParaRPr lang="cs-CZ" dirty="0"/>
          </a:p>
          <a:p>
            <a:r>
              <a:rPr lang="cs-CZ" dirty="0"/>
              <a:t>tykání x vykání</a:t>
            </a:r>
          </a:p>
          <a:p>
            <a:endParaRPr lang="cs-CZ" dirty="0"/>
          </a:p>
          <a:p>
            <a:r>
              <a:rPr lang="cs-CZ" dirty="0"/>
              <a:t>papírování</a:t>
            </a:r>
          </a:p>
        </p:txBody>
      </p:sp>
    </p:spTree>
    <p:extLst>
      <p:ext uri="{BB962C8B-B14F-4D97-AF65-F5344CB8AC3E}">
        <p14:creationId xmlns:p14="http://schemas.microsoft.com/office/powerpoint/2010/main" val="3664714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ISIC karty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karty na vstup do školy, do šatny ve Štupartské, v Panské i mezi budovami</a:t>
            </a:r>
          </a:p>
          <a:p>
            <a:r>
              <a:rPr lang="cs-CZ" dirty="0"/>
              <a:t>nezapomínat</a:t>
            </a:r>
          </a:p>
          <a:p>
            <a:r>
              <a:rPr lang="cs-CZ" dirty="0"/>
              <a:t>při ztrátě ihned hlásit</a:t>
            </a:r>
          </a:p>
          <a:p>
            <a:endParaRPr lang="cs-CZ" dirty="0"/>
          </a:p>
          <a:p>
            <a:r>
              <a:rPr lang="cs-CZ" dirty="0"/>
              <a:t>kdo pomůže: Vladimír Ruml (ruml@panska.cz)</a:t>
            </a:r>
          </a:p>
          <a:p>
            <a:r>
              <a:rPr lang="cs-CZ" dirty="0"/>
              <a:t>podepsat převzetí</a:t>
            </a:r>
          </a:p>
        </p:txBody>
      </p:sp>
    </p:spTree>
    <p:extLst>
      <p:ext uri="{BB962C8B-B14F-4D97-AF65-F5344CB8AC3E}">
        <p14:creationId xmlns:p14="http://schemas.microsoft.com/office/powerpoint/2010/main" val="3262926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 rodiče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dopis, souhlasy</a:t>
            </a:r>
          </a:p>
          <a:p>
            <a:r>
              <a:rPr lang="cs-CZ" dirty="0"/>
              <a:t>evidenční karta </a:t>
            </a:r>
          </a:p>
          <a:p>
            <a:r>
              <a:rPr lang="cs-CZ" b="1" dirty="0"/>
              <a:t>přinést ZÍTRA podepsané od rodičů </a:t>
            </a:r>
          </a:p>
          <a:p>
            <a:endParaRPr lang="cs-CZ" dirty="0"/>
          </a:p>
          <a:p>
            <a:r>
              <a:rPr lang="cs-CZ" dirty="0"/>
              <a:t>Úvodní třídní schůzky – středa 3.9. v 17:00 ve Štupartské</a:t>
            </a:r>
          </a:p>
          <a:p>
            <a:pPr lvl="1"/>
            <a:r>
              <a:rPr lang="cs-CZ" b="1" dirty="0"/>
              <a:t>účast potvrdit mailem</a:t>
            </a:r>
          </a:p>
        </p:txBody>
      </p:sp>
    </p:spTree>
    <p:extLst>
      <p:ext uri="{BB962C8B-B14F-4D97-AF65-F5344CB8AC3E}">
        <p14:creationId xmlns:p14="http://schemas.microsoft.com/office/powerpoint/2010/main" val="180165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30317" y="2032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V</a:t>
            </a:r>
            <a:r>
              <a:rPr lang="en-US" dirty="0"/>
              <a:t>y</a:t>
            </a:r>
            <a:r>
              <a:rPr lang="cs-CZ" dirty="0"/>
              <a:t>svědčení z 9. třídy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10272" y="1650208"/>
            <a:ext cx="10515600" cy="9444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splněná ZŠ</a:t>
            </a:r>
          </a:p>
          <a:p>
            <a:r>
              <a:rPr lang="cs-CZ" dirty="0"/>
              <a:t>kdo nemá, donést zítra</a:t>
            </a:r>
          </a:p>
        </p:txBody>
      </p:sp>
    </p:spTree>
    <p:extLst>
      <p:ext uri="{BB962C8B-B14F-4D97-AF65-F5344CB8AC3E}">
        <p14:creationId xmlns:p14="http://schemas.microsoft.com/office/powerpoint/2010/main" val="2026398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2555"/>
            <a:ext cx="8891451" cy="63178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963" y="0"/>
            <a:ext cx="10515600" cy="1325563"/>
          </a:xfrm>
        </p:spPr>
        <p:txBody>
          <a:bodyPr/>
          <a:lstStyle/>
          <a:p>
            <a:r>
              <a:rPr lang="cs-CZ" dirty="0"/>
              <a:t>Potvrzení o studiu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27058" y="2416594"/>
            <a:ext cx="3290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Vladimír</a:t>
            </a:r>
            <a:r>
              <a:rPr lang="cs-CZ" dirty="0"/>
              <a:t> </a:t>
            </a:r>
            <a:r>
              <a:rPr lang="cs-CZ" dirty="0" err="1">
                <a:solidFill>
                  <a:schemeClr val="accent1"/>
                </a:solidFill>
              </a:rPr>
              <a:t>Vopršálek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8691" y="2781966"/>
            <a:ext cx="2250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1 0 0 6 1 8 3 0 2 1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8511" y="5028959"/>
            <a:ext cx="1317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2025   2026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90382" y="5002791"/>
            <a:ext cx="1317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1.G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83703" y="5357260"/>
            <a:ext cx="3818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pro zdravotní pojišťovnu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49147" y="6125561"/>
            <a:ext cx="1317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1.9.2025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69325" y="5353626"/>
            <a:ext cx="129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pro rodiče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4678" y="6358400"/>
            <a:ext cx="2429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podepíše učitel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04728" y="896470"/>
            <a:ext cx="294938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další se dá vytisknout z webu školy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vždy musí podepsat učitel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orazítkovat na studijním v Panské/případně u zástupců ve Štupartské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75340" y="2777848"/>
            <a:ext cx="2250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18.6.2010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785BC0A-D9AF-9692-C171-EF24EC5F146D}"/>
              </a:ext>
            </a:extLst>
          </p:cNvPr>
          <p:cNvSpPr/>
          <p:nvPr/>
        </p:nvSpPr>
        <p:spPr>
          <a:xfrm>
            <a:off x="495035" y="6140313"/>
            <a:ext cx="2148396" cy="4361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Box 9"/>
          <p:cNvSpPr txBox="1"/>
          <p:nvPr/>
        </p:nvSpPr>
        <p:spPr>
          <a:xfrm>
            <a:off x="1192634" y="6189123"/>
            <a:ext cx="1317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V Praze dne</a:t>
            </a:r>
          </a:p>
        </p:txBody>
      </p:sp>
      <p:sp>
        <p:nvSpPr>
          <p:cNvPr id="4" name="TextBox 15">
            <a:extLst>
              <a:ext uri="{FF2B5EF4-FFF2-40B4-BE49-F238E27FC236}">
                <a16:creationId xmlns:a16="http://schemas.microsoft.com/office/drawing/2014/main" id="{77D32229-CE64-D557-7FB5-BD585D190C8D}"/>
              </a:ext>
            </a:extLst>
          </p:cNvPr>
          <p:cNvSpPr txBox="1"/>
          <p:nvPr/>
        </p:nvSpPr>
        <p:spPr>
          <a:xfrm>
            <a:off x="2275340" y="3172817"/>
            <a:ext cx="2250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Praha</a:t>
            </a:r>
          </a:p>
        </p:txBody>
      </p:sp>
    </p:spTree>
    <p:extLst>
      <p:ext uri="{BB962C8B-B14F-4D97-AF65-F5344CB8AC3E}">
        <p14:creationId xmlns:p14="http://schemas.microsoft.com/office/powerpoint/2010/main" val="322233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6" grpId="0"/>
      <p:bldP spid="10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Rozvrh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heslo na Bakaláře (podepsat převzetí)</a:t>
            </a:r>
          </a:p>
          <a:p>
            <a:pPr marL="0" indent="0">
              <a:buNone/>
            </a:pPr>
            <a:r>
              <a:rPr lang="cs-CZ" dirty="0"/>
              <a:t>znamky.panska.cz</a:t>
            </a:r>
          </a:p>
        </p:txBody>
      </p:sp>
    </p:spTree>
    <p:extLst>
      <p:ext uri="{BB962C8B-B14F-4D97-AF65-F5344CB8AC3E}">
        <p14:creationId xmlns:p14="http://schemas.microsoft.com/office/powerpoint/2010/main" val="355957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A793F9-06B2-457A-A9E9-87D63D4CA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5158" y="365125"/>
            <a:ext cx="3898641" cy="1325563"/>
          </a:xfrm>
        </p:spPr>
        <p:txBody>
          <a:bodyPr/>
          <a:lstStyle/>
          <a:p>
            <a:r>
              <a:rPr lang="cs-CZ" dirty="0"/>
              <a:t>Štupartská = Panská + 10 min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1D6E5A7D-B2D1-43BA-B3CA-276659423E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1534761"/>
              </p:ext>
            </p:extLst>
          </p:nvPr>
        </p:nvGraphicFramePr>
        <p:xfrm>
          <a:off x="7657839" y="2797412"/>
          <a:ext cx="3042817" cy="1830572"/>
        </p:xfrm>
        <a:graphic>
          <a:graphicData uri="http://schemas.openxmlformats.org/drawingml/2006/table">
            <a:tbl>
              <a:tblPr/>
              <a:tblGrid>
                <a:gridCol w="3042817">
                  <a:extLst>
                    <a:ext uri="{9D8B030D-6E8A-4147-A177-3AD203B41FA5}">
                      <a16:colId xmlns:a16="http://schemas.microsoft.com/office/drawing/2014/main" val="3670652763"/>
                    </a:ext>
                  </a:extLst>
                </a:gridCol>
              </a:tblGrid>
              <a:tr h="183057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  <a:t>Dvouhodinová cvičení </a:t>
                      </a:r>
                      <a:b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</a:br>
                      <a: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  <a:t>se řídí zvoněním základním!</a:t>
                      </a:r>
                      <a:b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</a:br>
                      <a: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  <a:t>Výjimka: </a:t>
                      </a:r>
                      <a:b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</a:br>
                      <a: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  <a:t>3-4 hodina začíná 5 minut po hlavním zvonění</a:t>
                      </a:r>
                      <a:b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</a:br>
                      <a: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  <a:t>Panská 9:05 - 10:45</a:t>
                      </a:r>
                      <a:b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</a:br>
                      <a: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  <a:t>Štupartská 9:15 - 10:55</a:t>
                      </a: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3901251"/>
                  </a:ext>
                </a:extLst>
              </a:tr>
            </a:tbl>
          </a:graphicData>
        </a:graphic>
      </p:graphicFrame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BD3E7311-B567-4AB5-8304-B950CE2D6B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749977"/>
              </p:ext>
            </p:extLst>
          </p:nvPr>
        </p:nvGraphicFramePr>
        <p:xfrm>
          <a:off x="838200" y="449357"/>
          <a:ext cx="6141097" cy="60435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2713">
                  <a:extLst>
                    <a:ext uri="{9D8B030D-6E8A-4147-A177-3AD203B41FA5}">
                      <a16:colId xmlns:a16="http://schemas.microsoft.com/office/drawing/2014/main" val="2646188151"/>
                    </a:ext>
                  </a:extLst>
                </a:gridCol>
                <a:gridCol w="1110401">
                  <a:extLst>
                    <a:ext uri="{9D8B030D-6E8A-4147-A177-3AD203B41FA5}">
                      <a16:colId xmlns:a16="http://schemas.microsoft.com/office/drawing/2014/main" val="173227644"/>
                    </a:ext>
                  </a:extLst>
                </a:gridCol>
                <a:gridCol w="188390">
                  <a:extLst>
                    <a:ext uri="{9D8B030D-6E8A-4147-A177-3AD203B41FA5}">
                      <a16:colId xmlns:a16="http://schemas.microsoft.com/office/drawing/2014/main" val="1586923555"/>
                    </a:ext>
                  </a:extLst>
                </a:gridCol>
                <a:gridCol w="1110401">
                  <a:extLst>
                    <a:ext uri="{9D8B030D-6E8A-4147-A177-3AD203B41FA5}">
                      <a16:colId xmlns:a16="http://schemas.microsoft.com/office/drawing/2014/main" val="2970348134"/>
                    </a:ext>
                  </a:extLst>
                </a:gridCol>
                <a:gridCol w="1110401">
                  <a:extLst>
                    <a:ext uri="{9D8B030D-6E8A-4147-A177-3AD203B41FA5}">
                      <a16:colId xmlns:a16="http://schemas.microsoft.com/office/drawing/2014/main" val="3099238375"/>
                    </a:ext>
                  </a:extLst>
                </a:gridCol>
                <a:gridCol w="188390">
                  <a:extLst>
                    <a:ext uri="{9D8B030D-6E8A-4147-A177-3AD203B41FA5}">
                      <a16:colId xmlns:a16="http://schemas.microsoft.com/office/drawing/2014/main" val="776961564"/>
                    </a:ext>
                  </a:extLst>
                </a:gridCol>
                <a:gridCol w="1110401">
                  <a:extLst>
                    <a:ext uri="{9D8B030D-6E8A-4147-A177-3AD203B41FA5}">
                      <a16:colId xmlns:a16="http://schemas.microsoft.com/office/drawing/2014/main" val="3414116468"/>
                    </a:ext>
                  </a:extLst>
                </a:gridCol>
              </a:tblGrid>
              <a:tr h="403650">
                <a:tc gridSpan="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HLAVNÍ ZVONĚNÍ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789828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hodina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Panská 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M. Štupartská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879247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7:15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8:00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7:25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8:10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:a16="http://schemas.microsoft.com/office/drawing/2014/main" val="2912785325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2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8:05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-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8:50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8:15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9:00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:a16="http://schemas.microsoft.com/office/drawing/2014/main" val="2401489730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3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9:00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9:45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9:10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9:55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:a16="http://schemas.microsoft.com/office/drawing/2014/main" val="824136976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4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10:05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10:50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10:15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11:00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:a16="http://schemas.microsoft.com/office/drawing/2014/main" val="2414498488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11:00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11:45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11:10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11:55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:a16="http://schemas.microsoft.com/office/drawing/2014/main" val="3888366222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6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11:55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12:40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12:05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12:50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:a16="http://schemas.microsoft.com/office/drawing/2014/main" val="3425778167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7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12:50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13:35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13:00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13:45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:a16="http://schemas.microsoft.com/office/drawing/2014/main" val="721240689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8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13:45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14:30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13:55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14:40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:a16="http://schemas.microsoft.com/office/drawing/2014/main" val="3221073234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9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14:35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15:20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14:45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15:30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:a16="http://schemas.microsoft.com/office/drawing/2014/main" val="1348602943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15:30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16:15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15:40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16:25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:a16="http://schemas.microsoft.com/office/drawing/2014/main" val="2792183534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11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16:20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17:05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16:30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17:15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:a16="http://schemas.microsoft.com/office/drawing/2014/main" val="3524800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74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6C0B4825-EE6E-4718-98F0-7E93CD04BB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7449808"/>
              </p:ext>
            </p:extLst>
          </p:nvPr>
        </p:nvGraphicFramePr>
        <p:xfrm>
          <a:off x="402382" y="60701"/>
          <a:ext cx="5970425" cy="6797299"/>
        </p:xfrm>
        <a:graphic>
          <a:graphicData uri="http://schemas.openxmlformats.org/drawingml/2006/table">
            <a:tbl>
              <a:tblPr/>
              <a:tblGrid>
                <a:gridCol w="396925">
                  <a:extLst>
                    <a:ext uri="{9D8B030D-6E8A-4147-A177-3AD203B41FA5}">
                      <a16:colId xmlns:a16="http://schemas.microsoft.com/office/drawing/2014/main" val="2063102080"/>
                    </a:ext>
                  </a:extLst>
                </a:gridCol>
                <a:gridCol w="1802705">
                  <a:extLst>
                    <a:ext uri="{9D8B030D-6E8A-4147-A177-3AD203B41FA5}">
                      <a16:colId xmlns:a16="http://schemas.microsoft.com/office/drawing/2014/main" val="3455515042"/>
                    </a:ext>
                  </a:extLst>
                </a:gridCol>
                <a:gridCol w="198463">
                  <a:extLst>
                    <a:ext uri="{9D8B030D-6E8A-4147-A177-3AD203B41FA5}">
                      <a16:colId xmlns:a16="http://schemas.microsoft.com/office/drawing/2014/main" val="3576136841"/>
                    </a:ext>
                  </a:extLst>
                </a:gridCol>
                <a:gridCol w="396925">
                  <a:extLst>
                    <a:ext uri="{9D8B030D-6E8A-4147-A177-3AD203B41FA5}">
                      <a16:colId xmlns:a16="http://schemas.microsoft.com/office/drawing/2014/main" val="3426157493"/>
                    </a:ext>
                  </a:extLst>
                </a:gridCol>
                <a:gridCol w="1372702">
                  <a:extLst>
                    <a:ext uri="{9D8B030D-6E8A-4147-A177-3AD203B41FA5}">
                      <a16:colId xmlns:a16="http://schemas.microsoft.com/office/drawing/2014/main" val="163826751"/>
                    </a:ext>
                  </a:extLst>
                </a:gridCol>
                <a:gridCol w="1802705">
                  <a:extLst>
                    <a:ext uri="{9D8B030D-6E8A-4147-A177-3AD203B41FA5}">
                      <a16:colId xmlns:a16="http://schemas.microsoft.com/office/drawing/2014/main" val="3333897022"/>
                    </a:ext>
                  </a:extLst>
                </a:gridCol>
              </a:tblGrid>
              <a:tr h="597564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učebny Štupartská = budova</a:t>
                      </a:r>
                      <a:r>
                        <a:rPr lang="cs-CZ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7889797"/>
                  </a:ext>
                </a:extLst>
              </a:tr>
              <a:tr h="315079">
                <a:tc gridSpan="2"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7591838"/>
                  </a:ext>
                </a:extLst>
              </a:tr>
              <a:tr h="43459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velké učebny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speciální učebny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056389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S1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patro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chem. laboratoř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patro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547213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učebna IT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přízemí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5933242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S3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laboratoř elektro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přízemí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6224186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S4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výtvarný ateliér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přízemí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5155619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S5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výtvarný ateliér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přízemí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170880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S6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patro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1056084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S7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5840837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S8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7059049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S9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433590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5727692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7778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471136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</TotalTime>
  <Words>690</Words>
  <Application>Microsoft Office PowerPoint</Application>
  <PresentationFormat>Širokoúhlá obrazovka</PresentationFormat>
  <Paragraphs>239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4" baseType="lpstr">
      <vt:lpstr>Arial</vt:lpstr>
      <vt:lpstr>Arial CE</vt:lpstr>
      <vt:lpstr>Calibri</vt:lpstr>
      <vt:lpstr>Calibri Light</vt:lpstr>
      <vt:lpstr>Motiv Office</vt:lpstr>
      <vt:lpstr>Vítejte na Panské</vt:lpstr>
      <vt:lpstr>Úvod</vt:lpstr>
      <vt:lpstr>ISIC karty</vt:lpstr>
      <vt:lpstr>Pro rodiče</vt:lpstr>
      <vt:lpstr>Prezentace aplikace PowerPoint</vt:lpstr>
      <vt:lpstr>Potvrzení o studiu</vt:lpstr>
      <vt:lpstr>Rozvrh</vt:lpstr>
      <vt:lpstr>Štupartská = Panská + 10 min</vt:lpstr>
      <vt:lpstr>Prezentace aplikace PowerPoint</vt:lpstr>
      <vt:lpstr>Prezentace aplikace PowerPoint</vt:lpstr>
      <vt:lpstr>Prezentace aplikace PowerPoint</vt:lpstr>
      <vt:lpstr>Rozvrh hodin</vt:lpstr>
      <vt:lpstr>Rozvrh na 2.9. a 3.9.</vt:lpstr>
      <vt:lpstr>Šatny</vt:lpstr>
      <vt:lpstr>Učebnice</vt:lpstr>
      <vt:lpstr>Focení</vt:lpstr>
      <vt:lpstr>Stravování</vt:lpstr>
      <vt:lpstr>Shrnutí, co zítra</vt:lpstr>
      <vt:lpstr>Úspěšný start do nového školního roku na nové škole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Hrušovská Lenka</dc:creator>
  <cp:lastModifiedBy>Hrušovská Lenka</cp:lastModifiedBy>
  <cp:revision>33</cp:revision>
  <dcterms:created xsi:type="dcterms:W3CDTF">2021-08-30T12:19:51Z</dcterms:created>
  <dcterms:modified xsi:type="dcterms:W3CDTF">2025-09-01T10:03:06Z</dcterms:modified>
</cp:coreProperties>
</file>