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8" r:id="rId12"/>
    <p:sldId id="269" r:id="rId13"/>
    <p:sldId id="266" r:id="rId14"/>
    <p:sldId id="267" r:id="rId15"/>
    <p:sldId id="270" r:id="rId16"/>
    <p:sldId id="271" r:id="rId17"/>
    <p:sldId id="272" r:id="rId18"/>
    <p:sldId id="273" r:id="rId19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81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50" y="4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DA4DC5-5EF0-4942-958C-8D93ADE06D35}" type="datetimeFigureOut">
              <a:rPr lang="cs-CZ" smtClean="0"/>
              <a:t>1.9.2025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B25CC-92C3-4B26-B04D-908E65A22EF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186171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DA4DC5-5EF0-4942-958C-8D93ADE06D35}" type="datetimeFigureOut">
              <a:rPr lang="cs-CZ" smtClean="0"/>
              <a:t>1.9.2025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B25CC-92C3-4B26-B04D-908E65A22EF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83163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DA4DC5-5EF0-4942-958C-8D93ADE06D35}" type="datetimeFigureOut">
              <a:rPr lang="cs-CZ" smtClean="0"/>
              <a:t>1.9.2025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B25CC-92C3-4B26-B04D-908E65A22EF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535999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DA4DC5-5EF0-4942-958C-8D93ADE06D35}" type="datetimeFigureOut">
              <a:rPr lang="cs-CZ" smtClean="0"/>
              <a:t>1.9.2025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B25CC-92C3-4B26-B04D-908E65A22EF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972173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DA4DC5-5EF0-4942-958C-8D93ADE06D35}" type="datetimeFigureOut">
              <a:rPr lang="cs-CZ" smtClean="0"/>
              <a:t>1.9.2025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B25CC-92C3-4B26-B04D-908E65A22EF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248093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DA4DC5-5EF0-4942-958C-8D93ADE06D35}" type="datetimeFigureOut">
              <a:rPr lang="cs-CZ" smtClean="0"/>
              <a:t>1.9.2025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B25CC-92C3-4B26-B04D-908E65A22EF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929511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DA4DC5-5EF0-4942-958C-8D93ADE06D35}" type="datetimeFigureOut">
              <a:rPr lang="cs-CZ" smtClean="0"/>
              <a:t>1.9.2025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B25CC-92C3-4B26-B04D-908E65A22EF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054494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DA4DC5-5EF0-4942-958C-8D93ADE06D35}" type="datetimeFigureOut">
              <a:rPr lang="cs-CZ" smtClean="0"/>
              <a:t>1.9.2025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B25CC-92C3-4B26-B04D-908E65A22EF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506121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DA4DC5-5EF0-4942-958C-8D93ADE06D35}" type="datetimeFigureOut">
              <a:rPr lang="cs-CZ" smtClean="0"/>
              <a:t>1.9.2025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B25CC-92C3-4B26-B04D-908E65A22EF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425358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DA4DC5-5EF0-4942-958C-8D93ADE06D35}" type="datetimeFigureOut">
              <a:rPr lang="cs-CZ" smtClean="0"/>
              <a:t>1.9.2025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B25CC-92C3-4B26-B04D-908E65A22EF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727437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DA4DC5-5EF0-4942-958C-8D93ADE06D35}" type="datetimeFigureOut">
              <a:rPr lang="cs-CZ" smtClean="0"/>
              <a:t>1.9.2025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B25CC-92C3-4B26-B04D-908E65A22EF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746337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DA4DC5-5EF0-4942-958C-8D93ADE06D35}" type="datetimeFigureOut">
              <a:rPr lang="cs-CZ" smtClean="0"/>
              <a:t>1.9.2025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CB25CC-92C3-4B26-B04D-908E65A22EF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667956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znamky.panska.cz/Timetable/Public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Druhý den na Panské</a:t>
            </a:r>
            <a:endParaRPr lang="cs-CZ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Prezentace bude na </a:t>
            </a:r>
            <a:r>
              <a:rPr lang="cs-CZ" smtClean="0"/>
              <a:t>webu – www.hrusovska.cz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960269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Školní řád - povinnosti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docházet do vyučování dle rozvrhu, sledovat jeho změny a řídit se jimi</a:t>
            </a:r>
          </a:p>
          <a:p>
            <a:r>
              <a:rPr lang="cs-CZ" dirty="0" smtClean="0"/>
              <a:t>plnit úkoly zadané při asynchronním distančním vzdělávání (klauzury)</a:t>
            </a:r>
          </a:p>
          <a:p>
            <a:r>
              <a:rPr lang="cs-CZ" dirty="0" smtClean="0"/>
              <a:t>informovat školu o změně zdravotní způsobilosti a změny v údajů </a:t>
            </a:r>
          </a:p>
          <a:p>
            <a:pPr lvl="1"/>
            <a:r>
              <a:rPr lang="cs-CZ" sz="1200" dirty="0" smtClean="0"/>
              <a:t>(osobní a kontaktní údaje žáka a jeho zákonných zástupců)</a:t>
            </a:r>
          </a:p>
          <a:p>
            <a:r>
              <a:rPr lang="cs-CZ" dirty="0" smtClean="0"/>
              <a:t>dodržovat pravidla slušného chování</a:t>
            </a:r>
          </a:p>
          <a:p>
            <a:r>
              <a:rPr lang="cs-CZ" dirty="0" smtClean="0"/>
              <a:t>každý svůj úraz či zdravotní problém, nebezpečnou situaci neprodleně hlásit zaměstnanci školy</a:t>
            </a:r>
          </a:p>
          <a:p>
            <a:r>
              <a:rPr lang="cs-CZ" dirty="0"/>
              <a:t>p</a:t>
            </a:r>
            <a:r>
              <a:rPr lang="cs-CZ" dirty="0" smtClean="0"/>
              <a:t>řijít do školy nejméně 10 minut předem</a:t>
            </a:r>
          </a:p>
          <a:p>
            <a:r>
              <a:rPr lang="cs-CZ" dirty="0"/>
              <a:t>p</a:t>
            </a:r>
            <a:r>
              <a:rPr lang="cs-CZ" dirty="0" smtClean="0"/>
              <a:t>řezouvat nebo mít čistou obuv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137115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Školní řád – co je zakázáno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 smtClean="0"/>
              <a:t>odcházet z vyučování bez vědomí učitele</a:t>
            </a:r>
          </a:p>
          <a:p>
            <a:r>
              <a:rPr lang="cs-CZ" dirty="0" smtClean="0"/>
              <a:t>opouštět budovy školy o přestávkách mezi hodinami</a:t>
            </a:r>
          </a:p>
          <a:p>
            <a:r>
              <a:rPr lang="cs-CZ" dirty="0" smtClean="0"/>
              <a:t>používat při vyučování mobilní telefony a další ICT</a:t>
            </a:r>
          </a:p>
          <a:p>
            <a:r>
              <a:rPr lang="cs-CZ" dirty="0" smtClean="0"/>
              <a:t>pořizovat během vyučování jakékoliv zvukové nebo obrazové záznamy a šířit je bez svolení učitele.</a:t>
            </a:r>
          </a:p>
          <a:p>
            <a:r>
              <a:rPr lang="cs-CZ" b="1" dirty="0" smtClean="0"/>
              <a:t>Pouštět cizí osoby do školy!!! </a:t>
            </a:r>
            <a:r>
              <a:rPr lang="cs-CZ" dirty="0" smtClean="0"/>
              <a:t>– v Panské zvoní cizí osoby na sekretariát (vchod vlevo od vašeho)</a:t>
            </a:r>
          </a:p>
          <a:p>
            <a:r>
              <a:rPr lang="cs-CZ" dirty="0" smtClean="0"/>
              <a:t>Ve skříňkách není dovoleno ukládat nápoje, potraviny, cenné věci</a:t>
            </a:r>
          </a:p>
          <a:p>
            <a:r>
              <a:rPr lang="cs-CZ" dirty="0" smtClean="0"/>
              <a:t>Ve </a:t>
            </a:r>
            <a:r>
              <a:rPr lang="cs-CZ" dirty="0" err="1" smtClean="0"/>
              <a:t>Štupce</a:t>
            </a:r>
            <a:r>
              <a:rPr lang="cs-CZ" dirty="0" smtClean="0"/>
              <a:t> si dlouhodobě nechávat osobní věci, pomůcky apod., (domácí obuv na přezutí si mohou krátkodobě ponechávat na věšácích k tomu určených)</a:t>
            </a:r>
          </a:p>
        </p:txBody>
      </p:sp>
    </p:spTree>
    <p:extLst>
      <p:ext uri="{BB962C8B-B14F-4D97-AF65-F5344CB8AC3E}">
        <p14:creationId xmlns:p14="http://schemas.microsoft.com/office/powerpoint/2010/main" val="9850740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Školní řád - ostatní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Polední přestávku tráví žáci v bufetu nebo učebnách k tomu určených nebo odchází mimo budovu školy. Na chodbách je volnou hodinu možno trávit jen výjimečně – při zachování klidu. </a:t>
            </a:r>
          </a:p>
          <a:p>
            <a:r>
              <a:rPr lang="cs-CZ" dirty="0"/>
              <a:t>p</a:t>
            </a:r>
            <a:r>
              <a:rPr lang="cs-CZ" dirty="0" smtClean="0"/>
              <a:t>okud se učitel nedostaví do hodiny do 10 minut (zkuste ho najít v kabinetě) oznamte na vrátnici (</a:t>
            </a:r>
            <a:r>
              <a:rPr lang="cs-CZ" dirty="0" err="1" smtClean="0"/>
              <a:t>Štupka</a:t>
            </a:r>
            <a:r>
              <a:rPr lang="cs-CZ" dirty="0" smtClean="0"/>
              <a:t>) nebo do sekretariátu (Panská)</a:t>
            </a:r>
          </a:p>
          <a:p>
            <a:r>
              <a:rPr lang="cs-CZ" dirty="0"/>
              <a:t>n</a:t>
            </a:r>
            <a:r>
              <a:rPr lang="cs-CZ" dirty="0" smtClean="0"/>
              <a:t>eotvírat okna o přestávce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6474892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="" xmlns:a16="http://schemas.microsoft.com/office/drawing/2014/main" id="{2CDB77A9-407B-4BD4-BE06-D67382FE39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OMLOUVÁNÍ ABSENCE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="" xmlns:a16="http://schemas.microsoft.com/office/drawing/2014/main" id="{8DB638CA-0048-4CC7-9ADD-834DE019E8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46245"/>
            <a:ext cx="10515600" cy="5046630"/>
          </a:xfrm>
        </p:spPr>
        <p:txBody>
          <a:bodyPr>
            <a:normAutofit fontScale="92500" lnSpcReduction="10000"/>
          </a:bodyPr>
          <a:lstStyle/>
          <a:p>
            <a:r>
              <a:rPr lang="cs-CZ" sz="3200" dirty="0"/>
              <a:t>vše se omlouvá přes </a:t>
            </a:r>
            <a:r>
              <a:rPr lang="cs-CZ" sz="3200" dirty="0" smtClean="0"/>
              <a:t>bakaláře</a:t>
            </a:r>
          </a:p>
          <a:p>
            <a:pPr marL="0" indent="0">
              <a:buNone/>
            </a:pPr>
            <a:r>
              <a:rPr lang="cs-CZ" sz="3200" dirty="0" smtClean="0">
                <a:solidFill>
                  <a:srgbClr val="FF0000"/>
                </a:solidFill>
              </a:rPr>
              <a:t>Důvody:</a:t>
            </a:r>
            <a:endParaRPr lang="cs-CZ" sz="3200" dirty="0">
              <a:solidFill>
                <a:srgbClr val="FF0000"/>
              </a:solidFill>
            </a:endParaRPr>
          </a:p>
          <a:p>
            <a:pPr lvl="1"/>
            <a:r>
              <a:rPr lang="cs-CZ" sz="3200" dirty="0"/>
              <a:t>lékař - odchod v 13:00 </a:t>
            </a:r>
          </a:p>
          <a:p>
            <a:pPr lvl="1"/>
            <a:r>
              <a:rPr lang="cs-CZ" sz="3200" dirty="0"/>
              <a:t>nemoc, </a:t>
            </a:r>
            <a:r>
              <a:rPr lang="cs-CZ" sz="3200" dirty="0" smtClean="0"/>
              <a:t>rodinné důvody, doprava</a:t>
            </a:r>
            <a:endParaRPr lang="cs-CZ" sz="3200" dirty="0"/>
          </a:p>
          <a:p>
            <a:r>
              <a:rPr lang="cs-CZ" sz="3200" dirty="0"/>
              <a:t>známé absence omlouvat předem </a:t>
            </a:r>
          </a:p>
          <a:p>
            <a:r>
              <a:rPr lang="cs-CZ" sz="3200" dirty="0"/>
              <a:t>neočekávané absence do </a:t>
            </a:r>
            <a:r>
              <a:rPr lang="cs-CZ" sz="3200" b="1" dirty="0"/>
              <a:t>3 dnů</a:t>
            </a:r>
          </a:p>
          <a:p>
            <a:pPr lvl="1"/>
            <a:r>
              <a:rPr lang="cs-CZ" sz="3200" dirty="0"/>
              <a:t>při nemoci – přes bakaláře</a:t>
            </a:r>
          </a:p>
          <a:p>
            <a:pPr lvl="2"/>
            <a:r>
              <a:rPr lang="cs-CZ" sz="2800" dirty="0"/>
              <a:t>ideálně hned na začátku s odhadem, jak dlouho</a:t>
            </a:r>
          </a:p>
          <a:p>
            <a:pPr lvl="2"/>
            <a:r>
              <a:rPr lang="cs-CZ" sz="2800" dirty="0"/>
              <a:t>pokud nemoc trvá jinak, tak navíc po skončení</a:t>
            </a:r>
          </a:p>
          <a:p>
            <a:pPr lvl="1"/>
            <a:r>
              <a:rPr lang="cs-CZ" sz="3200" dirty="0"/>
              <a:t>pokud je nemoc delší než 14 dní – znovu informovat, potvrzení od lékaře</a:t>
            </a:r>
          </a:p>
        </p:txBody>
      </p:sp>
    </p:spTree>
    <p:extLst>
      <p:ext uri="{BB962C8B-B14F-4D97-AF65-F5344CB8AC3E}">
        <p14:creationId xmlns:p14="http://schemas.microsoft.com/office/powerpoint/2010/main" val="171744767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="" xmlns:a16="http://schemas.microsoft.com/office/drawing/2014/main" id="{17D6C5A8-622E-4A8E-8EB5-4D052673BE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OMLOUVÁNÍ ABSENCE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="" xmlns:a16="http://schemas.microsoft.com/office/drawing/2014/main" id="{143F991A-C68D-4A22-B9CA-F2942FDB73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3200" dirty="0"/>
              <a:t>p</a:t>
            </a:r>
            <a:r>
              <a:rPr lang="cs-CZ" sz="3200" dirty="0" smtClean="0"/>
              <a:t>okud absence přesáhne 140 hodin =&gt; omluvenky od lékaře na každou absenci delší než 3 dny</a:t>
            </a:r>
          </a:p>
          <a:p>
            <a:r>
              <a:rPr lang="cs-CZ" sz="3200" dirty="0" smtClean="0"/>
              <a:t>absence </a:t>
            </a:r>
            <a:r>
              <a:rPr lang="cs-CZ" sz="3200" dirty="0"/>
              <a:t>delší než </a:t>
            </a:r>
            <a:r>
              <a:rPr lang="cs-CZ" sz="3200" dirty="0" smtClean="0"/>
              <a:t>5 dnů (plánovaná</a:t>
            </a:r>
            <a:r>
              <a:rPr lang="cs-CZ" sz="3200" dirty="0"/>
              <a:t>) – žádost třídnímu </a:t>
            </a:r>
            <a:r>
              <a:rPr lang="cs-CZ" sz="3200" dirty="0" smtClean="0"/>
              <a:t>(formulář </a:t>
            </a:r>
            <a:r>
              <a:rPr lang="cs-CZ" sz="3200" dirty="0"/>
              <a:t>na webu), povoluje ředitel – 10 dnů předem</a:t>
            </a:r>
          </a:p>
          <a:p>
            <a:r>
              <a:rPr lang="cs-CZ" sz="3200" dirty="0"/>
              <a:t>lékaře ideálně mimo vyučování </a:t>
            </a:r>
          </a:p>
          <a:p>
            <a:r>
              <a:rPr lang="cs-CZ" sz="3200" dirty="0"/>
              <a:t>uvolňování z výuky pro nevolnost – pokud je dítěti špatně, nemůže samo odejít =&gt; rodiče musí přijet do školy</a:t>
            </a:r>
          </a:p>
          <a:p>
            <a:r>
              <a:rPr lang="cs-CZ" sz="3200" dirty="0"/>
              <a:t>uvolňování z TV</a:t>
            </a:r>
          </a:p>
        </p:txBody>
      </p:sp>
    </p:spTree>
    <p:extLst>
      <p:ext uri="{BB962C8B-B14F-4D97-AF65-F5344CB8AC3E}">
        <p14:creationId xmlns:p14="http://schemas.microsoft.com/office/powerpoint/2010/main" val="374772644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Pozdní příchody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do 15 minut pozdní příchod, nad 15 minut se omlouvá celá hodina</a:t>
            </a:r>
          </a:p>
          <a:p>
            <a:r>
              <a:rPr lang="cs-CZ" dirty="0"/>
              <a:t>m</a:t>
            </a:r>
            <a:r>
              <a:rPr lang="cs-CZ" dirty="0" smtClean="0"/>
              <a:t>ůže se omluvit zpožděnkou</a:t>
            </a:r>
          </a:p>
          <a:p>
            <a:r>
              <a:rPr lang="cs-CZ" dirty="0" smtClean="0"/>
              <a:t>výjimečně (</a:t>
            </a:r>
            <a:r>
              <a:rPr lang="cs-CZ" dirty="0" err="1" smtClean="0"/>
              <a:t>max</a:t>
            </a:r>
            <a:r>
              <a:rPr lang="cs-CZ" dirty="0" smtClean="0"/>
              <a:t> 3x za pololetí) můžou rodiče omluvit z jiných důvodů</a:t>
            </a:r>
          </a:p>
          <a:p>
            <a:r>
              <a:rPr lang="cs-CZ" dirty="0" smtClean="0"/>
              <a:t>za časté pozdní příchody napomenutí, důtky (školní řád strana 9)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2323915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Nezapočítávaná absence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učitel pošle žáka na školní akci (turnaj, olympiáda, výstava,…)</a:t>
            </a:r>
          </a:p>
          <a:p>
            <a:r>
              <a:rPr lang="cs-CZ" dirty="0" err="1"/>
              <a:t>m</a:t>
            </a:r>
            <a:r>
              <a:rPr lang="cs-CZ" dirty="0" err="1" smtClean="0"/>
              <a:t>ax</a:t>
            </a:r>
            <a:r>
              <a:rPr lang="cs-CZ" dirty="0" smtClean="0"/>
              <a:t> 15 hodin za rok</a:t>
            </a:r>
          </a:p>
          <a:p>
            <a:r>
              <a:rPr lang="cs-CZ" dirty="0"/>
              <a:t>j</a:t>
            </a:r>
            <a:r>
              <a:rPr lang="cs-CZ" dirty="0" smtClean="0"/>
              <a:t>e třeba zapsat do vnitřního omluvného listu (VOL)</a:t>
            </a:r>
          </a:p>
          <a:p>
            <a:pPr marL="0" indent="0">
              <a:buNone/>
            </a:pPr>
            <a:r>
              <a:rPr lang="cs-CZ" dirty="0" smtClean="0"/>
              <a:t>Postup: </a:t>
            </a:r>
          </a:p>
          <a:p>
            <a:r>
              <a:rPr lang="cs-CZ" dirty="0"/>
              <a:t>v</a:t>
            </a:r>
            <a:r>
              <a:rPr lang="cs-CZ" dirty="0" smtClean="0"/>
              <a:t>yzvednu VOL u třídní</a:t>
            </a:r>
          </a:p>
          <a:p>
            <a:r>
              <a:rPr lang="cs-CZ" dirty="0"/>
              <a:t>u</a:t>
            </a:r>
            <a:r>
              <a:rPr lang="cs-CZ" dirty="0" smtClean="0"/>
              <a:t>čitel, který posílá, zapíše důvod a počet hodin</a:t>
            </a:r>
          </a:p>
          <a:p>
            <a:r>
              <a:rPr lang="cs-CZ" dirty="0"/>
              <a:t>d</a:t>
            </a:r>
            <a:r>
              <a:rPr lang="cs-CZ" dirty="0" smtClean="0"/>
              <a:t>onesu domů, rodič podepíše (souhlasí, že se neúčastní vyučování a vše si doplním)</a:t>
            </a:r>
          </a:p>
          <a:p>
            <a:r>
              <a:rPr lang="cs-CZ" dirty="0"/>
              <a:t>d</a:t>
            </a:r>
            <a:r>
              <a:rPr lang="cs-CZ" dirty="0" smtClean="0"/>
              <a:t>onesu třídní –zapíše do Bakalářů (zelená)</a:t>
            </a:r>
          </a:p>
          <a:p>
            <a:pPr lvl="1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8082486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Neklasifikace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cs-CZ" sz="3200" dirty="0" smtClean="0"/>
              <a:t>absence </a:t>
            </a:r>
            <a:r>
              <a:rPr lang="cs-CZ" sz="3200" dirty="0"/>
              <a:t>v předmětu nad 25</a:t>
            </a:r>
            <a:r>
              <a:rPr lang="cs-CZ" sz="3200" dirty="0" smtClean="0"/>
              <a:t>%</a:t>
            </a:r>
          </a:p>
          <a:p>
            <a:r>
              <a:rPr lang="cs-CZ" sz="3200" dirty="0"/>
              <a:t>n</a:t>
            </a:r>
            <a:r>
              <a:rPr lang="cs-CZ" sz="3200" dirty="0" smtClean="0"/>
              <a:t>emám napsanou důležitou písemku (učitel oznámí první hodinu, co je důležité) – např. pololetní práce z matematiky, klauzurní práce, …</a:t>
            </a:r>
          </a:p>
          <a:p>
            <a:r>
              <a:rPr lang="cs-CZ" sz="3200" dirty="0" smtClean="0"/>
              <a:t>mám méně než 75% klasifikačních podkladů</a:t>
            </a:r>
          </a:p>
          <a:p>
            <a:r>
              <a:rPr lang="cs-CZ" sz="3200" dirty="0"/>
              <a:t>n</a:t>
            </a:r>
            <a:r>
              <a:rPr lang="cs-CZ" sz="3200" dirty="0" smtClean="0"/>
              <a:t>eobhájil jsem klauzury</a:t>
            </a:r>
            <a:endParaRPr lang="cs-CZ" sz="3200" dirty="0"/>
          </a:p>
        </p:txBody>
      </p:sp>
    </p:spTree>
    <p:extLst>
      <p:ext uri="{BB962C8B-B14F-4D97-AF65-F5344CB8AC3E}">
        <p14:creationId xmlns:p14="http://schemas.microsoft.com/office/powerpoint/2010/main" val="336188395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Co se stane, když mám N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400" dirty="0"/>
              <a:t>v pololetí </a:t>
            </a:r>
          </a:p>
          <a:p>
            <a:pPr lvl="1"/>
            <a:r>
              <a:rPr lang="cs-CZ" dirty="0" err="1"/>
              <a:t>doklasifikační</a:t>
            </a:r>
            <a:r>
              <a:rPr lang="cs-CZ" dirty="0"/>
              <a:t> týden (většinou kolem jarních prázdnin)</a:t>
            </a:r>
          </a:p>
          <a:p>
            <a:pPr lvl="1"/>
            <a:r>
              <a:rPr lang="cs-CZ" dirty="0"/>
              <a:t>komisionální zkouška nebo doplnění testů</a:t>
            </a:r>
          </a:p>
          <a:p>
            <a:pPr lvl="3"/>
            <a:endParaRPr lang="cs-CZ" sz="2400" dirty="0"/>
          </a:p>
          <a:p>
            <a:r>
              <a:rPr lang="cs-CZ" sz="2400" dirty="0"/>
              <a:t>na konci roku</a:t>
            </a:r>
          </a:p>
          <a:p>
            <a:pPr lvl="1"/>
            <a:r>
              <a:rPr lang="cs-CZ" dirty="0"/>
              <a:t>Komisionální zkouška poslední týden v srpnu</a:t>
            </a:r>
          </a:p>
          <a:p>
            <a:pPr lvl="1"/>
            <a:endParaRPr lang="cs-CZ" dirty="0"/>
          </a:p>
          <a:p>
            <a:r>
              <a:rPr lang="cs-CZ" sz="2400" dirty="0"/>
              <a:t>Co dělat, aby se to nestalo</a:t>
            </a:r>
          </a:p>
          <a:p>
            <a:r>
              <a:rPr lang="cs-CZ" sz="2400" dirty="0"/>
              <a:t>domlouvat se, domlouvat se, domlouvat se – ideálně před tím než situace nastane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171794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Klíče od skříněk v Panské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222375"/>
          </a:xfrm>
        </p:spPr>
        <p:txBody>
          <a:bodyPr/>
          <a:lstStyle/>
          <a:p>
            <a:r>
              <a:rPr lang="cs-CZ" dirty="0" smtClean="0"/>
              <a:t>dvojice</a:t>
            </a:r>
          </a:p>
          <a:p>
            <a:r>
              <a:rPr lang="cs-CZ" dirty="0"/>
              <a:t>p</a:t>
            </a:r>
            <a:r>
              <a:rPr lang="cs-CZ" dirty="0" smtClean="0"/>
              <a:t>odepsat převzetí (500,-)</a:t>
            </a:r>
          </a:p>
          <a:p>
            <a:endParaRPr lang="cs-CZ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694038" y="32607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dirty="0" smtClean="0"/>
              <a:t>Vybrat peníze na AJ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698064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Rozvrh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Kde ho najdu?</a:t>
            </a:r>
          </a:p>
          <a:p>
            <a:r>
              <a:rPr lang="cs-CZ" dirty="0" smtClean="0"/>
              <a:t>v Bakalářích po přihlášení (nejideálnější – vidíte přímo svůj)</a:t>
            </a:r>
          </a:p>
          <a:p>
            <a:r>
              <a:rPr lang="cs-CZ" dirty="0" smtClean="0"/>
              <a:t>na webu (veřejná část Bakalářů)</a:t>
            </a:r>
            <a:r>
              <a:rPr lang="cs-CZ" dirty="0" smtClean="0">
                <a:hlinkClick r:id="rId2"/>
              </a:rPr>
              <a:t> https://znamky.panska.cz/Timetable/Public</a:t>
            </a:r>
            <a:endParaRPr lang="cs-CZ" dirty="0" smtClean="0"/>
          </a:p>
          <a:p>
            <a:pPr lvl="1"/>
            <a:r>
              <a:rPr lang="cs-CZ" dirty="0" smtClean="0"/>
              <a:t>Najdete rozvrhy i jiných tříd a učitelů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878722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="" xmlns:a16="http://schemas.microsoft.com/office/drawing/2014/main" id="{F8A793F9-06B2-457A-A9E9-87D63D4CAC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55158" y="365125"/>
            <a:ext cx="3898641" cy="1325563"/>
          </a:xfrm>
        </p:spPr>
        <p:txBody>
          <a:bodyPr/>
          <a:lstStyle/>
          <a:p>
            <a:r>
              <a:rPr lang="cs-CZ" dirty="0"/>
              <a:t>Štupartská = Panská + 10 min</a:t>
            </a:r>
          </a:p>
        </p:txBody>
      </p:sp>
      <p:graphicFrame>
        <p:nvGraphicFramePr>
          <p:cNvPr id="4" name="Zástupný obsah 3">
            <a:extLst>
              <a:ext uri="{FF2B5EF4-FFF2-40B4-BE49-F238E27FC236}">
                <a16:creationId xmlns="" xmlns:a16="http://schemas.microsoft.com/office/drawing/2014/main" id="{1D6E5A7D-B2D1-43BA-B3CA-276659423EB2}"/>
              </a:ext>
            </a:extLst>
          </p:cNvPr>
          <p:cNvGraphicFramePr>
            <a:graphicFrameLocks noGrp="1"/>
          </p:cNvGraphicFramePr>
          <p:nvPr>
            <p:ph idx="1"/>
            <p:extLst/>
          </p:nvPr>
        </p:nvGraphicFramePr>
        <p:xfrm>
          <a:off x="7657839" y="2797412"/>
          <a:ext cx="3042817" cy="1830572"/>
        </p:xfrm>
        <a:graphic>
          <a:graphicData uri="http://schemas.openxmlformats.org/drawingml/2006/table">
            <a:tbl>
              <a:tblPr/>
              <a:tblGrid>
                <a:gridCol w="3042817">
                  <a:extLst>
                    <a:ext uri="{9D8B030D-6E8A-4147-A177-3AD203B41FA5}">
                      <a16:colId xmlns="" xmlns:a16="http://schemas.microsoft.com/office/drawing/2014/main" val="3670652763"/>
                    </a:ext>
                  </a:extLst>
                </a:gridCol>
              </a:tblGrid>
              <a:tr h="1830572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 dirty="0">
                          <a:effectLst/>
                          <a:latin typeface="Arial CE" panose="020B0604020202020204" pitchFamily="34" charset="0"/>
                        </a:rPr>
                        <a:t>Dvouhodinová cvičení </a:t>
                      </a:r>
                      <a:br>
                        <a:rPr lang="cs-CZ" sz="1400" b="0" i="0" u="none" strike="noStrike" dirty="0">
                          <a:effectLst/>
                          <a:latin typeface="Arial CE" panose="020B0604020202020204" pitchFamily="34" charset="0"/>
                        </a:rPr>
                      </a:br>
                      <a:r>
                        <a:rPr lang="cs-CZ" sz="1400" b="0" i="0" u="none" strike="noStrike" dirty="0">
                          <a:effectLst/>
                          <a:latin typeface="Arial CE" panose="020B0604020202020204" pitchFamily="34" charset="0"/>
                        </a:rPr>
                        <a:t>se řídí zvoněním základním!</a:t>
                      </a:r>
                      <a:br>
                        <a:rPr lang="cs-CZ" sz="1400" b="0" i="0" u="none" strike="noStrike" dirty="0">
                          <a:effectLst/>
                          <a:latin typeface="Arial CE" panose="020B0604020202020204" pitchFamily="34" charset="0"/>
                        </a:rPr>
                      </a:br>
                      <a:r>
                        <a:rPr lang="cs-CZ" sz="1400" b="0" i="0" u="none" strike="noStrike" dirty="0">
                          <a:effectLst/>
                          <a:latin typeface="Arial CE" panose="020B0604020202020204" pitchFamily="34" charset="0"/>
                        </a:rPr>
                        <a:t>Výjimka: </a:t>
                      </a:r>
                      <a:br>
                        <a:rPr lang="cs-CZ" sz="1400" b="0" i="0" u="none" strike="noStrike" dirty="0">
                          <a:effectLst/>
                          <a:latin typeface="Arial CE" panose="020B0604020202020204" pitchFamily="34" charset="0"/>
                        </a:rPr>
                      </a:br>
                      <a:r>
                        <a:rPr lang="cs-CZ" sz="1400" b="0" i="0" u="none" strike="noStrike" dirty="0">
                          <a:effectLst/>
                          <a:latin typeface="Arial CE" panose="020B0604020202020204" pitchFamily="34" charset="0"/>
                        </a:rPr>
                        <a:t>3-4 hodina začíná 5 minut po hlavním zvonění</a:t>
                      </a:r>
                      <a:br>
                        <a:rPr lang="cs-CZ" sz="1400" b="0" i="0" u="none" strike="noStrike" dirty="0">
                          <a:effectLst/>
                          <a:latin typeface="Arial CE" panose="020B0604020202020204" pitchFamily="34" charset="0"/>
                        </a:rPr>
                      </a:br>
                      <a:r>
                        <a:rPr lang="cs-CZ" sz="1400" b="0" i="0" u="none" strike="noStrike" dirty="0">
                          <a:effectLst/>
                          <a:latin typeface="Arial CE" panose="020B0604020202020204" pitchFamily="34" charset="0"/>
                        </a:rPr>
                        <a:t>Panská 9:05 - 10:45</a:t>
                      </a:r>
                      <a:br>
                        <a:rPr lang="cs-CZ" sz="1400" b="0" i="0" u="none" strike="noStrike" dirty="0">
                          <a:effectLst/>
                          <a:latin typeface="Arial CE" panose="020B0604020202020204" pitchFamily="34" charset="0"/>
                        </a:rPr>
                      </a:br>
                      <a:r>
                        <a:rPr lang="cs-CZ" sz="1400" b="0" i="0" u="none" strike="noStrike" dirty="0">
                          <a:effectLst/>
                          <a:latin typeface="Arial CE" panose="020B0604020202020204" pitchFamily="34" charset="0"/>
                        </a:rPr>
                        <a:t>Štupartská 9:15 - 10:55</a:t>
                      </a:r>
                    </a:p>
                  </a:txBody>
                  <a:tcPr marL="7620" marR="7620" marT="76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763901251"/>
                  </a:ext>
                </a:extLst>
              </a:tr>
            </a:tbl>
          </a:graphicData>
        </a:graphic>
      </p:graphicFrame>
      <p:graphicFrame>
        <p:nvGraphicFramePr>
          <p:cNvPr id="5" name="Tabulka 4">
            <a:extLst>
              <a:ext uri="{FF2B5EF4-FFF2-40B4-BE49-F238E27FC236}">
                <a16:creationId xmlns="" xmlns:a16="http://schemas.microsoft.com/office/drawing/2014/main" id="{BD3E7311-B567-4AB5-8304-B950CE2D6BE8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838200" y="449357"/>
          <a:ext cx="6141097" cy="605026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22713">
                  <a:extLst>
                    <a:ext uri="{9D8B030D-6E8A-4147-A177-3AD203B41FA5}">
                      <a16:colId xmlns="" xmlns:a16="http://schemas.microsoft.com/office/drawing/2014/main" val="2646188151"/>
                    </a:ext>
                  </a:extLst>
                </a:gridCol>
                <a:gridCol w="1110401">
                  <a:extLst>
                    <a:ext uri="{9D8B030D-6E8A-4147-A177-3AD203B41FA5}">
                      <a16:colId xmlns="" xmlns:a16="http://schemas.microsoft.com/office/drawing/2014/main" val="173227644"/>
                    </a:ext>
                  </a:extLst>
                </a:gridCol>
                <a:gridCol w="188390">
                  <a:extLst>
                    <a:ext uri="{9D8B030D-6E8A-4147-A177-3AD203B41FA5}">
                      <a16:colId xmlns="" xmlns:a16="http://schemas.microsoft.com/office/drawing/2014/main" val="1586923555"/>
                    </a:ext>
                  </a:extLst>
                </a:gridCol>
                <a:gridCol w="1110401">
                  <a:extLst>
                    <a:ext uri="{9D8B030D-6E8A-4147-A177-3AD203B41FA5}">
                      <a16:colId xmlns="" xmlns:a16="http://schemas.microsoft.com/office/drawing/2014/main" val="2970348134"/>
                    </a:ext>
                  </a:extLst>
                </a:gridCol>
                <a:gridCol w="1110401">
                  <a:extLst>
                    <a:ext uri="{9D8B030D-6E8A-4147-A177-3AD203B41FA5}">
                      <a16:colId xmlns="" xmlns:a16="http://schemas.microsoft.com/office/drawing/2014/main" val="3099238375"/>
                    </a:ext>
                  </a:extLst>
                </a:gridCol>
                <a:gridCol w="188390">
                  <a:extLst>
                    <a:ext uri="{9D8B030D-6E8A-4147-A177-3AD203B41FA5}">
                      <a16:colId xmlns="" xmlns:a16="http://schemas.microsoft.com/office/drawing/2014/main" val="776961564"/>
                    </a:ext>
                  </a:extLst>
                </a:gridCol>
                <a:gridCol w="1110401">
                  <a:extLst>
                    <a:ext uri="{9D8B030D-6E8A-4147-A177-3AD203B41FA5}">
                      <a16:colId xmlns="" xmlns:a16="http://schemas.microsoft.com/office/drawing/2014/main" val="3414116468"/>
                    </a:ext>
                  </a:extLst>
                </a:gridCol>
              </a:tblGrid>
              <a:tr h="403650">
                <a:tc gridSpan="7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 dirty="0">
                          <a:effectLst/>
                        </a:rPr>
                        <a:t>HLAVNÍ ZVONĚNÍ</a:t>
                      </a:r>
                      <a:endParaRPr lang="cs-CZ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9525" marB="9525" anchor="ctr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96789828"/>
                  </a:ext>
                </a:extLst>
              </a:tr>
              <a:tr h="46998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>
                          <a:effectLst/>
                        </a:rPr>
                        <a:t>hodina</a:t>
                      </a:r>
                      <a:endParaRPr lang="cs-CZ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9525" marB="9525" anchor="ctr"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>
                          <a:effectLst/>
                        </a:rPr>
                        <a:t>Panská </a:t>
                      </a:r>
                      <a:endParaRPr lang="cs-CZ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9525" marB="9525" anchor="ctr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>
                          <a:effectLst/>
                        </a:rPr>
                        <a:t>M. Štupartská</a:t>
                      </a:r>
                      <a:endParaRPr lang="cs-CZ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9525" marB="9525" anchor="ctr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319879247"/>
                  </a:ext>
                </a:extLst>
              </a:tr>
              <a:tr h="46998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>
                          <a:effectLst/>
                        </a:rPr>
                        <a:t>1</a:t>
                      </a:r>
                      <a:endParaRPr lang="cs-CZ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>
                          <a:effectLst/>
                        </a:rPr>
                        <a:t>7:15</a:t>
                      </a:r>
                      <a:endParaRPr lang="cs-CZ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>
                          <a:effectLst/>
                        </a:rPr>
                        <a:t>-</a:t>
                      </a:r>
                      <a:endParaRPr lang="cs-CZ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>
                          <a:effectLst/>
                        </a:rPr>
                        <a:t>8:00</a:t>
                      </a:r>
                      <a:endParaRPr lang="cs-CZ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>
                          <a:effectLst/>
                        </a:rPr>
                        <a:t>7:25</a:t>
                      </a:r>
                      <a:endParaRPr lang="cs-CZ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>
                          <a:effectLst/>
                        </a:rPr>
                        <a:t>-</a:t>
                      </a:r>
                      <a:endParaRPr lang="cs-CZ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>
                          <a:effectLst/>
                        </a:rPr>
                        <a:t>8:10</a:t>
                      </a:r>
                      <a:endParaRPr lang="cs-CZ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9525" marB="9525" anchor="ctr"/>
                </a:tc>
                <a:extLst>
                  <a:ext uri="{0D108BD9-81ED-4DB2-BD59-A6C34878D82A}">
                    <a16:rowId xmlns="" xmlns:a16="http://schemas.microsoft.com/office/drawing/2014/main" val="2912785325"/>
                  </a:ext>
                </a:extLst>
              </a:tr>
              <a:tr h="46998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>
                          <a:effectLst/>
                        </a:rPr>
                        <a:t>2</a:t>
                      </a:r>
                      <a:endParaRPr lang="cs-CZ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 dirty="0">
                          <a:effectLst/>
                        </a:rPr>
                        <a:t>8:05</a:t>
                      </a:r>
                      <a:endParaRPr lang="cs-CZ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 dirty="0">
                          <a:effectLst/>
                        </a:rPr>
                        <a:t>-</a:t>
                      </a:r>
                      <a:endParaRPr lang="cs-CZ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>
                          <a:effectLst/>
                        </a:rPr>
                        <a:t>8:50</a:t>
                      </a:r>
                      <a:endParaRPr lang="cs-CZ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>
                          <a:effectLst/>
                        </a:rPr>
                        <a:t>8:15</a:t>
                      </a:r>
                      <a:endParaRPr lang="cs-CZ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>
                          <a:effectLst/>
                        </a:rPr>
                        <a:t>-</a:t>
                      </a:r>
                      <a:endParaRPr lang="cs-CZ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>
                          <a:effectLst/>
                        </a:rPr>
                        <a:t>9:00</a:t>
                      </a:r>
                      <a:endParaRPr lang="cs-CZ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9525" marB="9525" anchor="ctr"/>
                </a:tc>
                <a:extLst>
                  <a:ext uri="{0D108BD9-81ED-4DB2-BD59-A6C34878D82A}">
                    <a16:rowId xmlns="" xmlns:a16="http://schemas.microsoft.com/office/drawing/2014/main" val="2401489730"/>
                  </a:ext>
                </a:extLst>
              </a:tr>
              <a:tr h="46998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>
                          <a:effectLst/>
                        </a:rPr>
                        <a:t>3</a:t>
                      </a:r>
                      <a:endParaRPr lang="cs-CZ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>
                          <a:effectLst/>
                        </a:rPr>
                        <a:t>9:00</a:t>
                      </a:r>
                      <a:endParaRPr lang="cs-CZ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>
                          <a:effectLst/>
                        </a:rPr>
                        <a:t>-</a:t>
                      </a:r>
                      <a:endParaRPr lang="cs-CZ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>
                          <a:effectLst/>
                        </a:rPr>
                        <a:t>9:45</a:t>
                      </a:r>
                      <a:endParaRPr lang="cs-CZ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>
                          <a:effectLst/>
                        </a:rPr>
                        <a:t>9:10</a:t>
                      </a:r>
                      <a:endParaRPr lang="cs-CZ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>
                          <a:effectLst/>
                        </a:rPr>
                        <a:t>-</a:t>
                      </a:r>
                      <a:endParaRPr lang="cs-CZ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>
                          <a:effectLst/>
                        </a:rPr>
                        <a:t>9:55</a:t>
                      </a:r>
                      <a:endParaRPr lang="cs-CZ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9525" marB="9525" anchor="ctr"/>
                </a:tc>
                <a:extLst>
                  <a:ext uri="{0D108BD9-81ED-4DB2-BD59-A6C34878D82A}">
                    <a16:rowId xmlns="" xmlns:a16="http://schemas.microsoft.com/office/drawing/2014/main" val="824136976"/>
                  </a:ext>
                </a:extLst>
              </a:tr>
              <a:tr h="46998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>
                          <a:effectLst/>
                        </a:rPr>
                        <a:t>4</a:t>
                      </a:r>
                      <a:endParaRPr lang="cs-CZ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>
                          <a:effectLst/>
                        </a:rPr>
                        <a:t>10:05</a:t>
                      </a:r>
                      <a:endParaRPr lang="cs-CZ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>
                          <a:effectLst/>
                        </a:rPr>
                        <a:t>-</a:t>
                      </a:r>
                      <a:endParaRPr lang="cs-CZ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>
                          <a:effectLst/>
                        </a:rPr>
                        <a:t>10:50</a:t>
                      </a:r>
                      <a:endParaRPr lang="cs-CZ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>
                          <a:effectLst/>
                        </a:rPr>
                        <a:t>10:15</a:t>
                      </a:r>
                      <a:endParaRPr lang="cs-CZ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>
                          <a:effectLst/>
                        </a:rPr>
                        <a:t>-</a:t>
                      </a:r>
                      <a:endParaRPr lang="cs-CZ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>
                          <a:effectLst/>
                        </a:rPr>
                        <a:t>11:00</a:t>
                      </a:r>
                      <a:endParaRPr lang="cs-CZ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9525" marB="9525" anchor="ctr"/>
                </a:tc>
                <a:extLst>
                  <a:ext uri="{0D108BD9-81ED-4DB2-BD59-A6C34878D82A}">
                    <a16:rowId xmlns="" xmlns:a16="http://schemas.microsoft.com/office/drawing/2014/main" val="2414498488"/>
                  </a:ext>
                </a:extLst>
              </a:tr>
              <a:tr h="46998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>
                          <a:effectLst/>
                        </a:rPr>
                        <a:t>5</a:t>
                      </a:r>
                      <a:endParaRPr lang="cs-CZ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>
                          <a:effectLst/>
                        </a:rPr>
                        <a:t>11:00</a:t>
                      </a:r>
                      <a:endParaRPr lang="cs-CZ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>
                          <a:effectLst/>
                        </a:rPr>
                        <a:t>-</a:t>
                      </a:r>
                      <a:endParaRPr lang="cs-CZ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>
                          <a:effectLst/>
                        </a:rPr>
                        <a:t>11:45</a:t>
                      </a:r>
                      <a:endParaRPr lang="cs-CZ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>
                          <a:effectLst/>
                        </a:rPr>
                        <a:t>11:10</a:t>
                      </a:r>
                      <a:endParaRPr lang="cs-CZ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>
                          <a:effectLst/>
                        </a:rPr>
                        <a:t>-</a:t>
                      </a:r>
                      <a:endParaRPr lang="cs-CZ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>
                          <a:effectLst/>
                        </a:rPr>
                        <a:t>11:55</a:t>
                      </a:r>
                      <a:endParaRPr lang="cs-CZ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9525" marB="9525" anchor="ctr"/>
                </a:tc>
                <a:extLst>
                  <a:ext uri="{0D108BD9-81ED-4DB2-BD59-A6C34878D82A}">
                    <a16:rowId xmlns="" xmlns:a16="http://schemas.microsoft.com/office/drawing/2014/main" val="3888366222"/>
                  </a:ext>
                </a:extLst>
              </a:tr>
              <a:tr h="46998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>
                          <a:effectLst/>
                        </a:rPr>
                        <a:t>6</a:t>
                      </a:r>
                      <a:endParaRPr lang="cs-CZ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>
                          <a:effectLst/>
                        </a:rPr>
                        <a:t>11:55</a:t>
                      </a:r>
                      <a:endParaRPr lang="cs-CZ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>
                          <a:effectLst/>
                        </a:rPr>
                        <a:t>-</a:t>
                      </a:r>
                      <a:endParaRPr lang="cs-CZ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>
                          <a:effectLst/>
                        </a:rPr>
                        <a:t>12:40</a:t>
                      </a:r>
                      <a:endParaRPr lang="cs-CZ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>
                          <a:effectLst/>
                        </a:rPr>
                        <a:t>12:05</a:t>
                      </a:r>
                      <a:endParaRPr lang="cs-CZ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>
                          <a:effectLst/>
                        </a:rPr>
                        <a:t>-</a:t>
                      </a:r>
                      <a:endParaRPr lang="cs-CZ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 dirty="0">
                          <a:effectLst/>
                        </a:rPr>
                        <a:t>12:50</a:t>
                      </a:r>
                      <a:endParaRPr lang="cs-CZ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9525" marB="9525" anchor="ctr"/>
                </a:tc>
                <a:extLst>
                  <a:ext uri="{0D108BD9-81ED-4DB2-BD59-A6C34878D82A}">
                    <a16:rowId xmlns="" xmlns:a16="http://schemas.microsoft.com/office/drawing/2014/main" val="3425778167"/>
                  </a:ext>
                </a:extLst>
              </a:tr>
              <a:tr h="46998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>
                          <a:effectLst/>
                        </a:rPr>
                        <a:t>7</a:t>
                      </a:r>
                      <a:endParaRPr lang="cs-CZ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>
                          <a:effectLst/>
                        </a:rPr>
                        <a:t>12:50</a:t>
                      </a:r>
                      <a:endParaRPr lang="cs-CZ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>
                          <a:effectLst/>
                        </a:rPr>
                        <a:t>-</a:t>
                      </a:r>
                      <a:endParaRPr lang="cs-CZ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>
                          <a:effectLst/>
                        </a:rPr>
                        <a:t>13:35</a:t>
                      </a:r>
                      <a:endParaRPr lang="cs-CZ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>
                          <a:effectLst/>
                        </a:rPr>
                        <a:t>13:00</a:t>
                      </a:r>
                      <a:endParaRPr lang="cs-CZ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>
                          <a:effectLst/>
                        </a:rPr>
                        <a:t>-</a:t>
                      </a:r>
                      <a:endParaRPr lang="cs-CZ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>
                          <a:effectLst/>
                        </a:rPr>
                        <a:t>13:45</a:t>
                      </a:r>
                      <a:endParaRPr lang="cs-CZ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9525" marB="9525" anchor="ctr"/>
                </a:tc>
                <a:extLst>
                  <a:ext uri="{0D108BD9-81ED-4DB2-BD59-A6C34878D82A}">
                    <a16:rowId xmlns="" xmlns:a16="http://schemas.microsoft.com/office/drawing/2014/main" val="721240689"/>
                  </a:ext>
                </a:extLst>
              </a:tr>
              <a:tr h="46998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>
                          <a:effectLst/>
                        </a:rPr>
                        <a:t>8</a:t>
                      </a:r>
                      <a:endParaRPr lang="cs-CZ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>
                          <a:effectLst/>
                        </a:rPr>
                        <a:t>13:45</a:t>
                      </a:r>
                      <a:endParaRPr lang="cs-CZ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>
                          <a:effectLst/>
                        </a:rPr>
                        <a:t>-</a:t>
                      </a:r>
                      <a:endParaRPr lang="cs-CZ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>
                          <a:effectLst/>
                        </a:rPr>
                        <a:t>14:30</a:t>
                      </a:r>
                      <a:endParaRPr lang="cs-CZ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>
                          <a:effectLst/>
                        </a:rPr>
                        <a:t>13:55</a:t>
                      </a:r>
                      <a:endParaRPr lang="cs-CZ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>
                          <a:effectLst/>
                        </a:rPr>
                        <a:t>-</a:t>
                      </a:r>
                      <a:endParaRPr lang="cs-CZ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>
                          <a:effectLst/>
                        </a:rPr>
                        <a:t>14:40</a:t>
                      </a:r>
                      <a:endParaRPr lang="cs-CZ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9525" marB="9525" anchor="ctr"/>
                </a:tc>
                <a:extLst>
                  <a:ext uri="{0D108BD9-81ED-4DB2-BD59-A6C34878D82A}">
                    <a16:rowId xmlns="" xmlns:a16="http://schemas.microsoft.com/office/drawing/2014/main" val="3221073234"/>
                  </a:ext>
                </a:extLst>
              </a:tr>
              <a:tr h="46998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>
                          <a:effectLst/>
                        </a:rPr>
                        <a:t>9</a:t>
                      </a:r>
                      <a:endParaRPr lang="cs-CZ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>
                          <a:effectLst/>
                        </a:rPr>
                        <a:t>14:35</a:t>
                      </a:r>
                      <a:endParaRPr lang="cs-CZ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>
                          <a:effectLst/>
                        </a:rPr>
                        <a:t>-</a:t>
                      </a:r>
                      <a:endParaRPr lang="cs-CZ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>
                          <a:effectLst/>
                        </a:rPr>
                        <a:t>15:20</a:t>
                      </a:r>
                      <a:endParaRPr lang="cs-CZ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>
                          <a:effectLst/>
                        </a:rPr>
                        <a:t>14:45</a:t>
                      </a:r>
                      <a:endParaRPr lang="cs-CZ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>
                          <a:effectLst/>
                        </a:rPr>
                        <a:t>-</a:t>
                      </a:r>
                      <a:endParaRPr lang="cs-CZ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>
                          <a:effectLst/>
                        </a:rPr>
                        <a:t>15:30</a:t>
                      </a:r>
                      <a:endParaRPr lang="cs-CZ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9525" marB="9525" anchor="ctr"/>
                </a:tc>
                <a:extLst>
                  <a:ext uri="{0D108BD9-81ED-4DB2-BD59-A6C34878D82A}">
                    <a16:rowId xmlns="" xmlns:a16="http://schemas.microsoft.com/office/drawing/2014/main" val="1348602943"/>
                  </a:ext>
                </a:extLst>
              </a:tr>
              <a:tr h="46998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>
                          <a:effectLst/>
                        </a:rPr>
                        <a:t>10</a:t>
                      </a:r>
                      <a:endParaRPr lang="cs-CZ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>
                          <a:effectLst/>
                        </a:rPr>
                        <a:t>15:30</a:t>
                      </a:r>
                      <a:endParaRPr lang="cs-CZ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>
                          <a:effectLst/>
                        </a:rPr>
                        <a:t>-</a:t>
                      </a:r>
                      <a:endParaRPr lang="cs-CZ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>
                          <a:effectLst/>
                        </a:rPr>
                        <a:t>16:15</a:t>
                      </a:r>
                      <a:endParaRPr lang="cs-CZ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>
                          <a:effectLst/>
                        </a:rPr>
                        <a:t>15:40</a:t>
                      </a:r>
                      <a:endParaRPr lang="cs-CZ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>
                          <a:effectLst/>
                        </a:rPr>
                        <a:t>-</a:t>
                      </a:r>
                      <a:endParaRPr lang="cs-CZ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>
                          <a:effectLst/>
                        </a:rPr>
                        <a:t>16:25</a:t>
                      </a:r>
                      <a:endParaRPr lang="cs-CZ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9525" marB="9525" anchor="ctr"/>
                </a:tc>
                <a:extLst>
                  <a:ext uri="{0D108BD9-81ED-4DB2-BD59-A6C34878D82A}">
                    <a16:rowId xmlns="" xmlns:a16="http://schemas.microsoft.com/office/drawing/2014/main" val="2792183534"/>
                  </a:ext>
                </a:extLst>
              </a:tr>
              <a:tr h="46998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>
                          <a:effectLst/>
                        </a:rPr>
                        <a:t>11</a:t>
                      </a:r>
                      <a:endParaRPr lang="cs-CZ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>
                          <a:effectLst/>
                        </a:rPr>
                        <a:t>16:20</a:t>
                      </a:r>
                      <a:endParaRPr lang="cs-CZ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>
                          <a:effectLst/>
                        </a:rPr>
                        <a:t>-</a:t>
                      </a:r>
                      <a:endParaRPr lang="cs-CZ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>
                          <a:effectLst/>
                        </a:rPr>
                        <a:t>17:05</a:t>
                      </a:r>
                      <a:endParaRPr lang="cs-CZ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>
                          <a:effectLst/>
                        </a:rPr>
                        <a:t>16:30</a:t>
                      </a:r>
                      <a:endParaRPr lang="cs-CZ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>
                          <a:effectLst/>
                        </a:rPr>
                        <a:t>-</a:t>
                      </a:r>
                      <a:endParaRPr lang="cs-CZ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 dirty="0">
                          <a:effectLst/>
                        </a:rPr>
                        <a:t>17:15</a:t>
                      </a:r>
                      <a:endParaRPr lang="cs-CZ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9525" marB="9525" anchor="ctr"/>
                </a:tc>
                <a:extLst>
                  <a:ext uri="{0D108BD9-81ED-4DB2-BD59-A6C34878D82A}">
                    <a16:rowId xmlns="" xmlns:a16="http://schemas.microsoft.com/office/drawing/2014/main" val="35248002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27183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Zástupný obsah 3">
            <a:extLst>
              <a:ext uri="{FF2B5EF4-FFF2-40B4-BE49-F238E27FC236}">
                <a16:creationId xmlns="" xmlns:a16="http://schemas.microsoft.com/office/drawing/2014/main" id="{6C0B4825-EE6E-4718-98F0-7E93CD04BB54}"/>
              </a:ext>
            </a:extLst>
          </p:cNvPr>
          <p:cNvGraphicFramePr>
            <a:graphicFrameLocks noGrp="1"/>
          </p:cNvGraphicFramePr>
          <p:nvPr>
            <p:ph idx="1"/>
            <p:extLst/>
          </p:nvPr>
        </p:nvGraphicFramePr>
        <p:xfrm>
          <a:off x="402382" y="60701"/>
          <a:ext cx="5970425" cy="6797299"/>
        </p:xfrm>
        <a:graphic>
          <a:graphicData uri="http://schemas.openxmlformats.org/drawingml/2006/table">
            <a:tbl>
              <a:tblPr/>
              <a:tblGrid>
                <a:gridCol w="396925">
                  <a:extLst>
                    <a:ext uri="{9D8B030D-6E8A-4147-A177-3AD203B41FA5}">
                      <a16:colId xmlns="" xmlns:a16="http://schemas.microsoft.com/office/drawing/2014/main" val="2063102080"/>
                    </a:ext>
                  </a:extLst>
                </a:gridCol>
                <a:gridCol w="1802705">
                  <a:extLst>
                    <a:ext uri="{9D8B030D-6E8A-4147-A177-3AD203B41FA5}">
                      <a16:colId xmlns="" xmlns:a16="http://schemas.microsoft.com/office/drawing/2014/main" val="3455515042"/>
                    </a:ext>
                  </a:extLst>
                </a:gridCol>
                <a:gridCol w="198463">
                  <a:extLst>
                    <a:ext uri="{9D8B030D-6E8A-4147-A177-3AD203B41FA5}">
                      <a16:colId xmlns="" xmlns:a16="http://schemas.microsoft.com/office/drawing/2014/main" val="3576136841"/>
                    </a:ext>
                  </a:extLst>
                </a:gridCol>
                <a:gridCol w="396925">
                  <a:extLst>
                    <a:ext uri="{9D8B030D-6E8A-4147-A177-3AD203B41FA5}">
                      <a16:colId xmlns="" xmlns:a16="http://schemas.microsoft.com/office/drawing/2014/main" val="3426157493"/>
                    </a:ext>
                  </a:extLst>
                </a:gridCol>
                <a:gridCol w="1372702">
                  <a:extLst>
                    <a:ext uri="{9D8B030D-6E8A-4147-A177-3AD203B41FA5}">
                      <a16:colId xmlns="" xmlns:a16="http://schemas.microsoft.com/office/drawing/2014/main" val="163826751"/>
                    </a:ext>
                  </a:extLst>
                </a:gridCol>
                <a:gridCol w="1802705">
                  <a:extLst>
                    <a:ext uri="{9D8B030D-6E8A-4147-A177-3AD203B41FA5}">
                      <a16:colId xmlns="" xmlns:a16="http://schemas.microsoft.com/office/drawing/2014/main" val="3333897022"/>
                    </a:ext>
                  </a:extLst>
                </a:gridCol>
              </a:tblGrid>
              <a:tr h="597564">
                <a:tc gridSpan="6">
                  <a:txBody>
                    <a:bodyPr/>
                    <a:lstStyle/>
                    <a:p>
                      <a:pPr algn="ctr" fontAlgn="b"/>
                      <a:r>
                        <a:rPr lang="cs-CZ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učebny Štupartská = budova</a:t>
                      </a:r>
                      <a:r>
                        <a:rPr lang="cs-CZ" sz="24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C</a:t>
                      </a:r>
                      <a:endParaRPr lang="cs-CZ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377889797"/>
                  </a:ext>
                </a:extLst>
              </a:tr>
              <a:tr h="315079">
                <a:tc gridSpan="2"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607591838"/>
                  </a:ext>
                </a:extLst>
              </a:tr>
              <a:tr h="434592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velké učebny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speciální učebny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467056389"/>
                  </a:ext>
                </a:extLst>
              </a:tr>
              <a:tr h="434592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S1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 patro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SL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chem. laboratoř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 patro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72547213"/>
                  </a:ext>
                </a:extLst>
              </a:tr>
              <a:tr h="434592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S2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SV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učebna IT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přízemí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345933242"/>
                  </a:ext>
                </a:extLst>
              </a:tr>
              <a:tr h="434592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S3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laboratoř elektro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přízemí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606224186"/>
                  </a:ext>
                </a:extLst>
              </a:tr>
              <a:tr h="434592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S4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A1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výtvarný ateliér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přízemí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505155619"/>
                  </a:ext>
                </a:extLst>
              </a:tr>
              <a:tr h="434592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S5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A2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výtvarný ateliér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přízemí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140170880"/>
                  </a:ext>
                </a:extLst>
              </a:tr>
              <a:tr h="434592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S6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 rowSpan="6">
                  <a:txBody>
                    <a:bodyPr/>
                    <a:lstStyle/>
                    <a:p>
                      <a:pPr algn="ctr" fontAlgn="ctr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 patro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ctr"/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651056084"/>
                  </a:ext>
                </a:extLst>
              </a:tr>
              <a:tr h="434592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S7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ctr"/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945840837"/>
                  </a:ext>
                </a:extLst>
              </a:tr>
              <a:tr h="434592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S8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ctr"/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787059049"/>
                  </a:ext>
                </a:extLst>
              </a:tr>
              <a:tr h="434592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S9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ctr"/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4200433590"/>
                  </a:ext>
                </a:extLst>
              </a:tr>
              <a:tr h="434592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ctr"/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755727692"/>
                  </a:ext>
                </a:extLst>
              </a:tr>
              <a:tr h="434592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SH</a:t>
                      </a: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ctr"/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16777842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347243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165" y="34343"/>
            <a:ext cx="5592070" cy="68236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62625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4648" y="0"/>
            <a:ext cx="9042704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7521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="" xmlns:a16="http://schemas.microsoft.com/office/drawing/2014/main" id="{2314F6C6-77FF-425D-A6F4-F81618CC0F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graphicFrame>
        <p:nvGraphicFramePr>
          <p:cNvPr id="4" name="Zástupný obsah 3">
            <a:extLst>
              <a:ext uri="{FF2B5EF4-FFF2-40B4-BE49-F238E27FC236}">
                <a16:creationId xmlns="" xmlns:a16="http://schemas.microsoft.com/office/drawing/2014/main" id="{FD15C08C-99C7-48B4-AA59-435113689CB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05528557"/>
              </p:ext>
            </p:extLst>
          </p:nvPr>
        </p:nvGraphicFramePr>
        <p:xfrm>
          <a:off x="457200" y="131419"/>
          <a:ext cx="8210938" cy="668211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876254">
                  <a:extLst>
                    <a:ext uri="{9D8B030D-6E8A-4147-A177-3AD203B41FA5}">
                      <a16:colId xmlns="" xmlns:a16="http://schemas.microsoft.com/office/drawing/2014/main" val="1137598470"/>
                    </a:ext>
                  </a:extLst>
                </a:gridCol>
                <a:gridCol w="1427173">
                  <a:extLst>
                    <a:ext uri="{9D8B030D-6E8A-4147-A177-3AD203B41FA5}">
                      <a16:colId xmlns="" xmlns:a16="http://schemas.microsoft.com/office/drawing/2014/main" val="1701310231"/>
                    </a:ext>
                  </a:extLst>
                </a:gridCol>
                <a:gridCol w="2538097">
                  <a:extLst>
                    <a:ext uri="{9D8B030D-6E8A-4147-A177-3AD203B41FA5}">
                      <a16:colId xmlns="" xmlns:a16="http://schemas.microsoft.com/office/drawing/2014/main" val="1602346812"/>
                    </a:ext>
                  </a:extLst>
                </a:gridCol>
                <a:gridCol w="1369414">
                  <a:extLst>
                    <a:ext uri="{9D8B030D-6E8A-4147-A177-3AD203B41FA5}">
                      <a16:colId xmlns="" xmlns:a16="http://schemas.microsoft.com/office/drawing/2014/main" val="1105302404"/>
                    </a:ext>
                  </a:extLst>
                </a:gridCol>
              </a:tblGrid>
              <a:tr h="33164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 dirty="0">
                          <a:effectLst/>
                        </a:rPr>
                        <a:t>Předmět</a:t>
                      </a:r>
                      <a:endParaRPr lang="cs-CZ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>
                          <a:effectLst/>
                        </a:rPr>
                        <a:t>Zkratka</a:t>
                      </a:r>
                      <a:endParaRPr lang="cs-CZ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>
                          <a:effectLst/>
                        </a:rPr>
                        <a:t>Učitel</a:t>
                      </a:r>
                      <a:endParaRPr lang="cs-CZ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>
                          <a:effectLst/>
                        </a:rPr>
                        <a:t>Zkratka</a:t>
                      </a:r>
                      <a:endParaRPr lang="cs-CZ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694570365"/>
                  </a:ext>
                </a:extLst>
              </a:tr>
              <a:tr h="49598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>
                          <a:effectLst/>
                        </a:rPr>
                        <a:t>Fyzika</a:t>
                      </a:r>
                      <a:endParaRPr lang="cs-CZ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>
                          <a:effectLst/>
                        </a:rPr>
                        <a:t>F</a:t>
                      </a:r>
                      <a:endParaRPr lang="cs-CZ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>
                          <a:effectLst/>
                        </a:rPr>
                        <a:t>Hrušovská</a:t>
                      </a:r>
                      <a:endParaRPr lang="cs-CZ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>
                          <a:effectLst/>
                        </a:rPr>
                        <a:t>Hs</a:t>
                      </a:r>
                      <a:endParaRPr lang="cs-CZ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4066152701"/>
                  </a:ext>
                </a:extLst>
              </a:tr>
              <a:tr h="67869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 dirty="0">
                          <a:effectLst/>
                        </a:rPr>
                        <a:t>Český jazyk</a:t>
                      </a:r>
                      <a:endParaRPr lang="cs-CZ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>
                          <a:effectLst/>
                        </a:rPr>
                        <a:t>C</a:t>
                      </a:r>
                      <a:endParaRPr lang="cs-CZ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Kácová</a:t>
                      </a:r>
                      <a:endParaRPr lang="cs-CZ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 dirty="0" err="1">
                          <a:effectLst/>
                        </a:rPr>
                        <a:t>Kc</a:t>
                      </a:r>
                      <a:endParaRPr lang="cs-CZ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3964001227"/>
                  </a:ext>
                </a:extLst>
              </a:tr>
              <a:tr h="49598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>
                          <a:effectLst/>
                        </a:rPr>
                        <a:t>Chemie</a:t>
                      </a:r>
                      <a:endParaRPr lang="cs-CZ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>
                          <a:effectLst/>
                        </a:rPr>
                        <a:t>CH</a:t>
                      </a:r>
                      <a:endParaRPr lang="cs-CZ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 dirty="0">
                          <a:effectLst/>
                        </a:rPr>
                        <a:t>Andrlíková</a:t>
                      </a:r>
                      <a:endParaRPr lang="cs-CZ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 dirty="0">
                          <a:effectLst/>
                        </a:rPr>
                        <a:t>An</a:t>
                      </a:r>
                      <a:endParaRPr lang="cs-CZ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3772269245"/>
                  </a:ext>
                </a:extLst>
              </a:tr>
              <a:tr h="49598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>
                          <a:effectLst/>
                        </a:rPr>
                        <a:t>Matematika</a:t>
                      </a:r>
                      <a:endParaRPr lang="cs-CZ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>
                          <a:effectLst/>
                        </a:rPr>
                        <a:t>M</a:t>
                      </a:r>
                      <a:endParaRPr lang="cs-CZ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Nováková Klára</a:t>
                      </a:r>
                      <a:endParaRPr lang="cs-CZ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 dirty="0" err="1" smtClean="0">
                          <a:effectLst/>
                        </a:rPr>
                        <a:t>Nk</a:t>
                      </a:r>
                      <a:endParaRPr lang="cs-CZ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843986337"/>
                  </a:ext>
                </a:extLst>
              </a:tr>
              <a:tr h="49598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>
                          <a:effectLst/>
                        </a:rPr>
                        <a:t>Dějepis</a:t>
                      </a:r>
                      <a:endParaRPr lang="cs-CZ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>
                          <a:effectLst/>
                        </a:rPr>
                        <a:t>D</a:t>
                      </a:r>
                      <a:endParaRPr lang="cs-CZ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Poláčková Jiřina</a:t>
                      </a:r>
                      <a:endParaRPr lang="cs-CZ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Po</a:t>
                      </a:r>
                      <a:endParaRPr lang="cs-CZ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3058654191"/>
                  </a:ext>
                </a:extLst>
              </a:tr>
              <a:tr h="49598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 dirty="0">
                          <a:effectLst/>
                        </a:rPr>
                        <a:t>Odborné kreslení</a:t>
                      </a:r>
                      <a:endParaRPr lang="cs-CZ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 dirty="0">
                          <a:effectLst/>
                        </a:rPr>
                        <a:t>OK</a:t>
                      </a:r>
                      <a:endParaRPr lang="cs-CZ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Machalová</a:t>
                      </a:r>
                      <a:endParaRPr lang="cs-CZ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 dirty="0" err="1" smtClean="0">
                          <a:effectLst/>
                          <a:latin typeface="+mn-lt"/>
                          <a:ea typeface="+mn-ea"/>
                          <a:cs typeface="+mn-cs"/>
                        </a:rPr>
                        <a:t>Ma</a:t>
                      </a:r>
                      <a:endParaRPr lang="cs-CZ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91600448"/>
                  </a:ext>
                </a:extLst>
              </a:tr>
              <a:tr h="49598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 dirty="0">
                          <a:effectLst/>
                        </a:rPr>
                        <a:t>Informatika</a:t>
                      </a:r>
                      <a:endParaRPr lang="cs-CZ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 dirty="0">
                          <a:effectLst/>
                        </a:rPr>
                        <a:t>I</a:t>
                      </a:r>
                      <a:endParaRPr lang="cs-CZ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 dirty="0" err="1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Kulišťák</a:t>
                      </a:r>
                      <a:endParaRPr lang="cs-CZ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 dirty="0" smtClean="0">
                          <a:effectLst/>
                        </a:rPr>
                        <a:t>Ks</a:t>
                      </a:r>
                      <a:endParaRPr lang="cs-CZ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2026564651"/>
                  </a:ext>
                </a:extLst>
              </a:tr>
              <a:tr h="49598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 dirty="0">
                          <a:effectLst/>
                        </a:rPr>
                        <a:t>Anglický jazyk</a:t>
                      </a:r>
                      <a:endParaRPr lang="cs-CZ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 dirty="0" smtClean="0">
                          <a:effectLst/>
                        </a:rPr>
                        <a:t>A /A </a:t>
                      </a:r>
                      <a:endParaRPr lang="cs-CZ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0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Kozáková/Študentová</a:t>
                      </a:r>
                      <a:endParaRPr lang="cs-CZ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 dirty="0" err="1" smtClean="0">
                          <a:effectLst/>
                        </a:rPr>
                        <a:t>Kj</a:t>
                      </a:r>
                      <a:r>
                        <a:rPr lang="cs-CZ" sz="2400" dirty="0" smtClean="0">
                          <a:effectLst/>
                        </a:rPr>
                        <a:t>/</a:t>
                      </a:r>
                      <a:r>
                        <a:rPr lang="cs-CZ" sz="2400" dirty="0" err="1" smtClean="0">
                          <a:effectLst/>
                        </a:rPr>
                        <a:t>Su</a:t>
                      </a:r>
                      <a:endParaRPr lang="cs-CZ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2375021281"/>
                  </a:ext>
                </a:extLst>
              </a:tr>
              <a:tr h="49598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 dirty="0">
                          <a:effectLst/>
                        </a:rPr>
                        <a:t>Výtvarná praxe</a:t>
                      </a:r>
                      <a:endParaRPr lang="cs-CZ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 dirty="0" smtClean="0">
                          <a:effectLst/>
                        </a:rPr>
                        <a:t>VX</a:t>
                      </a:r>
                      <a:endParaRPr lang="cs-CZ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0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Jelínková/ </a:t>
                      </a:r>
                      <a:r>
                        <a:rPr lang="cs-CZ" sz="2000" dirty="0" err="1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Šnajdar</a:t>
                      </a:r>
                      <a:r>
                        <a:rPr lang="cs-CZ" sz="2000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Filip</a:t>
                      </a:r>
                      <a:endParaRPr lang="cs-CZ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 dirty="0" err="1" smtClean="0">
                          <a:effectLst/>
                        </a:rPr>
                        <a:t>Jk</a:t>
                      </a:r>
                      <a:r>
                        <a:rPr lang="cs-CZ" sz="2400" dirty="0" smtClean="0">
                          <a:effectLst/>
                        </a:rPr>
                        <a:t>/</a:t>
                      </a:r>
                      <a:r>
                        <a:rPr lang="cs-CZ" sz="2400" dirty="0" err="1" smtClean="0">
                          <a:effectLst/>
                        </a:rPr>
                        <a:t>Sf</a:t>
                      </a:r>
                      <a:endParaRPr lang="cs-CZ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3268677080"/>
                  </a:ext>
                </a:extLst>
              </a:tr>
              <a:tr h="49598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Fotografická praxe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FX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Kliment/</a:t>
                      </a:r>
                      <a:r>
                        <a:rPr lang="cs-CZ" sz="2400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Kačerová</a:t>
                      </a:r>
                      <a:endParaRPr lang="cs-CZ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 dirty="0" err="1" smtClean="0">
                          <a:effectLst/>
                        </a:rPr>
                        <a:t>Kt</a:t>
                      </a:r>
                      <a:r>
                        <a:rPr lang="cs-CZ" sz="2400" dirty="0" smtClean="0">
                          <a:effectLst/>
                        </a:rPr>
                        <a:t>/</a:t>
                      </a:r>
                      <a:r>
                        <a:rPr lang="cs-CZ" sz="2400" dirty="0" err="1" smtClean="0">
                          <a:effectLst/>
                        </a:rPr>
                        <a:t>Kc</a:t>
                      </a:r>
                      <a:endParaRPr lang="cs-CZ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3258092227"/>
                  </a:ext>
                </a:extLst>
              </a:tr>
              <a:tr h="49598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>
                          <a:effectLst/>
                        </a:rPr>
                        <a:t>Tělesná výchova </a:t>
                      </a:r>
                      <a:endParaRPr lang="cs-CZ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 dirty="0">
                          <a:effectLst/>
                        </a:rPr>
                        <a:t>TV – </a:t>
                      </a:r>
                      <a:r>
                        <a:rPr lang="cs-CZ" sz="1600" dirty="0">
                          <a:effectLst/>
                        </a:rPr>
                        <a:t>holky/kluci</a:t>
                      </a:r>
                      <a:endParaRPr lang="cs-CZ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0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Borůvková/ Svárovská</a:t>
                      </a:r>
                      <a:endParaRPr lang="cs-CZ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 dirty="0" err="1" smtClean="0">
                          <a:effectLst/>
                        </a:rPr>
                        <a:t>Bu</a:t>
                      </a:r>
                      <a:r>
                        <a:rPr lang="cs-CZ" sz="2400" dirty="0" smtClean="0">
                          <a:effectLst/>
                        </a:rPr>
                        <a:t>/</a:t>
                      </a:r>
                      <a:r>
                        <a:rPr lang="cs-CZ" sz="2400" dirty="0" err="1" smtClean="0">
                          <a:effectLst/>
                        </a:rPr>
                        <a:t>Sv</a:t>
                      </a:r>
                      <a:endParaRPr lang="cs-CZ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279880862"/>
                  </a:ext>
                </a:extLst>
              </a:tr>
              <a:tr h="49598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Studiová technika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 dirty="0">
                          <a:effectLst/>
                        </a:rPr>
                        <a:t>ST</a:t>
                      </a:r>
                      <a:endParaRPr lang="cs-CZ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Janecký</a:t>
                      </a:r>
                      <a:endParaRPr lang="cs-CZ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 dirty="0" err="1" smtClean="0">
                          <a:effectLst/>
                        </a:rPr>
                        <a:t>Jj</a:t>
                      </a:r>
                      <a:endParaRPr lang="cs-CZ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27385108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028169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="" xmlns:a16="http://schemas.microsoft.com/office/drawing/2014/main" id="{F6C9E47B-D078-3978-A309-A89534ABA5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="" xmlns:a16="http://schemas.microsoft.com/office/drawing/2014/main" id="{7B296EA6-6486-E667-EA1B-3810FF1A9F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  <p:graphicFrame>
        <p:nvGraphicFramePr>
          <p:cNvPr id="4" name="Zástupný obsah 3">
            <a:extLst>
              <a:ext uri="{FF2B5EF4-FFF2-40B4-BE49-F238E27FC236}">
                <a16:creationId xmlns="" xmlns:a16="http://schemas.microsoft.com/office/drawing/2014/main" id="{16904E97-A1E3-0AC7-A913-587000F8170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41248732"/>
              </p:ext>
            </p:extLst>
          </p:nvPr>
        </p:nvGraphicFramePr>
        <p:xfrm>
          <a:off x="457200" y="131419"/>
          <a:ext cx="8210938" cy="322999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876254">
                  <a:extLst>
                    <a:ext uri="{9D8B030D-6E8A-4147-A177-3AD203B41FA5}">
                      <a16:colId xmlns="" xmlns:a16="http://schemas.microsoft.com/office/drawing/2014/main" val="1137598470"/>
                    </a:ext>
                  </a:extLst>
                </a:gridCol>
                <a:gridCol w="1427173">
                  <a:extLst>
                    <a:ext uri="{9D8B030D-6E8A-4147-A177-3AD203B41FA5}">
                      <a16:colId xmlns="" xmlns:a16="http://schemas.microsoft.com/office/drawing/2014/main" val="1701310231"/>
                    </a:ext>
                  </a:extLst>
                </a:gridCol>
                <a:gridCol w="2121980">
                  <a:extLst>
                    <a:ext uri="{9D8B030D-6E8A-4147-A177-3AD203B41FA5}">
                      <a16:colId xmlns="" xmlns:a16="http://schemas.microsoft.com/office/drawing/2014/main" val="1602346812"/>
                    </a:ext>
                  </a:extLst>
                </a:gridCol>
                <a:gridCol w="1785531">
                  <a:extLst>
                    <a:ext uri="{9D8B030D-6E8A-4147-A177-3AD203B41FA5}">
                      <a16:colId xmlns="" xmlns:a16="http://schemas.microsoft.com/office/drawing/2014/main" val="1105302404"/>
                    </a:ext>
                  </a:extLst>
                </a:gridCol>
              </a:tblGrid>
              <a:tr h="33164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 dirty="0">
                          <a:effectLst/>
                        </a:rPr>
                        <a:t>Předmět</a:t>
                      </a:r>
                      <a:endParaRPr lang="cs-CZ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>
                          <a:effectLst/>
                        </a:rPr>
                        <a:t>Zkratka</a:t>
                      </a:r>
                      <a:endParaRPr lang="cs-CZ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>
                          <a:effectLst/>
                        </a:rPr>
                        <a:t>Učitel</a:t>
                      </a:r>
                      <a:endParaRPr lang="cs-CZ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>
                          <a:effectLst/>
                        </a:rPr>
                        <a:t>Zkratka</a:t>
                      </a:r>
                      <a:endParaRPr lang="cs-CZ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694570365"/>
                  </a:ext>
                </a:extLst>
              </a:tr>
              <a:tr h="49598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 dirty="0">
                          <a:effectLst/>
                        </a:rPr>
                        <a:t>Základy ekologie a biologie</a:t>
                      </a:r>
                      <a:endParaRPr lang="cs-CZ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 dirty="0">
                          <a:effectLst/>
                        </a:rPr>
                        <a:t>EB</a:t>
                      </a:r>
                      <a:endParaRPr lang="cs-CZ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Vomáčková</a:t>
                      </a:r>
                      <a:endParaRPr lang="cs-CZ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 dirty="0" err="1" smtClean="0">
                          <a:effectLst/>
                          <a:latin typeface="+mn-lt"/>
                          <a:ea typeface="+mn-ea"/>
                          <a:cs typeface="+mn-cs"/>
                        </a:rPr>
                        <a:t>Vo</a:t>
                      </a:r>
                      <a:endParaRPr lang="cs-CZ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4066152701"/>
                  </a:ext>
                </a:extLst>
              </a:tr>
              <a:tr h="67869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Výtvarné umění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 dirty="0">
                          <a:effectLst/>
                        </a:rPr>
                        <a:t>VU</a:t>
                      </a:r>
                      <a:endParaRPr lang="cs-CZ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 dirty="0" err="1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Šnajdar</a:t>
                      </a:r>
                      <a:r>
                        <a:rPr lang="cs-CZ" sz="24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Filip</a:t>
                      </a:r>
                      <a:endParaRPr lang="cs-CZ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 dirty="0" err="1" smtClean="0">
                          <a:effectLst/>
                        </a:rPr>
                        <a:t>Sf</a:t>
                      </a:r>
                      <a:endParaRPr lang="cs-CZ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3964001227"/>
                  </a:ext>
                </a:extLst>
              </a:tr>
              <a:tr h="49598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 dirty="0">
                          <a:effectLst/>
                        </a:rPr>
                        <a:t>Výtvarná a televizní praxe</a:t>
                      </a:r>
                      <a:endParaRPr lang="cs-CZ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TX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 dirty="0" err="1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Matysíková</a:t>
                      </a:r>
                      <a:endParaRPr lang="cs-CZ" sz="2400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Janáček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Vejnar</a:t>
                      </a:r>
                      <a:endParaRPr lang="cs-CZ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My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 dirty="0" err="1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Ja</a:t>
                      </a:r>
                      <a:r>
                        <a:rPr lang="cs-CZ" sz="2400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2400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Ve</a:t>
                      </a:r>
                      <a:endParaRPr lang="cs-CZ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8439863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962905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62</TotalTime>
  <Words>890</Words>
  <Application>Microsoft Office PowerPoint</Application>
  <PresentationFormat>Widescreen</PresentationFormat>
  <Paragraphs>264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4" baseType="lpstr">
      <vt:lpstr>Arial</vt:lpstr>
      <vt:lpstr>Arial CE</vt:lpstr>
      <vt:lpstr>Calibri</vt:lpstr>
      <vt:lpstr>Calibri Light</vt:lpstr>
      <vt:lpstr>Times New Roman</vt:lpstr>
      <vt:lpstr>Office Theme</vt:lpstr>
      <vt:lpstr>Druhý den na Panské</vt:lpstr>
      <vt:lpstr>Klíče od skříněk v Panské</vt:lpstr>
      <vt:lpstr>Rozvrh</vt:lpstr>
      <vt:lpstr>Štupartská = Panská + 10 min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Školní řád - povinnosti</vt:lpstr>
      <vt:lpstr>Školní řád – co je zakázáno</vt:lpstr>
      <vt:lpstr>Školní řád - ostatní</vt:lpstr>
      <vt:lpstr>OMLOUVÁNÍ ABSENCE</vt:lpstr>
      <vt:lpstr>OMLOUVÁNÍ ABSENCE</vt:lpstr>
      <vt:lpstr>Pozdní příchody</vt:lpstr>
      <vt:lpstr>Nezapočítávaná absence</vt:lpstr>
      <vt:lpstr>Neklasifikace</vt:lpstr>
      <vt:lpstr>Co se stane, když mám 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account</dc:creator>
  <cp:lastModifiedBy>Microsoft account</cp:lastModifiedBy>
  <cp:revision>10</cp:revision>
  <dcterms:created xsi:type="dcterms:W3CDTF">2025-09-01T16:14:44Z</dcterms:created>
  <dcterms:modified xsi:type="dcterms:W3CDTF">2025-09-01T17:18:04Z</dcterms:modified>
</cp:coreProperties>
</file>