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1" r:id="rId3"/>
    <p:sldId id="273" r:id="rId4"/>
    <p:sldId id="288" r:id="rId5"/>
    <p:sldId id="266" r:id="rId6"/>
    <p:sldId id="274" r:id="rId7"/>
    <p:sldId id="275" r:id="rId8"/>
    <p:sldId id="276" r:id="rId9"/>
    <p:sldId id="277" r:id="rId10"/>
    <p:sldId id="257" r:id="rId11"/>
    <p:sldId id="259" r:id="rId12"/>
    <p:sldId id="282" r:id="rId13"/>
    <p:sldId id="283" r:id="rId14"/>
    <p:sldId id="285" r:id="rId15"/>
    <p:sldId id="278" r:id="rId16"/>
    <p:sldId id="279" r:id="rId17"/>
    <p:sldId id="289" r:id="rId18"/>
    <p:sldId id="271" r:id="rId19"/>
    <p:sldId id="290" r:id="rId20"/>
    <p:sldId id="272" r:id="rId21"/>
    <p:sldId id="280" r:id="rId22"/>
    <p:sldId id="286" r:id="rId23"/>
    <p:sldId id="287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rušovská Lenka" initials="HL" lastIdx="1" clrIdx="0">
    <p:extLst>
      <p:ext uri="{19B8F6BF-5375-455C-9EA6-DF929625EA0E}">
        <p15:presenceInfo xmlns:p15="http://schemas.microsoft.com/office/powerpoint/2012/main" userId="Hrušovská Len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Relationship Id="rId30" Type="http://schemas.microsoft.com/office/2016/11/relationships/changesInfo" Target="changesInfos/changesInfo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rušovská Lenka" userId="3f14b21a-d522-40bb-b69f-988d6dd3d1a9" providerId="ADAL" clId="{B4F38370-B52B-3480-A74E-CCA625E8A937}"/>
    <pc:docChg chg="custSel modSld">
      <pc:chgData name="Hrušovská Lenka" userId="3f14b21a-d522-40bb-b69f-988d6dd3d1a9" providerId="ADAL" clId="{B4F38370-B52B-3480-A74E-CCA625E8A937}" dt="2025-09-03T18:56:19.611" v="523" actId="20577"/>
      <pc:docMkLst>
        <pc:docMk/>
      </pc:docMkLst>
      <pc:sldChg chg="modSp">
        <pc:chgData name="Hrušovská Lenka" userId="3f14b21a-d522-40bb-b69f-988d6dd3d1a9" providerId="ADAL" clId="{B4F38370-B52B-3480-A74E-CCA625E8A937}" dt="2025-09-03T18:56:19.611" v="523" actId="20577"/>
        <pc:sldMkLst>
          <pc:docMk/>
          <pc:sldMk cId="1692522515" sldId="280"/>
        </pc:sldMkLst>
        <pc:spChg chg="mod">
          <ac:chgData name="Hrušovská Lenka" userId="3f14b21a-d522-40bb-b69f-988d6dd3d1a9" providerId="ADAL" clId="{B4F38370-B52B-3480-A74E-CCA625E8A937}" dt="2025-09-03T18:56:19.611" v="523" actId="20577"/>
          <ac:spMkLst>
            <pc:docMk/>
            <pc:sldMk cId="1692522515" sldId="280"/>
            <ac:spMk id="3" creationId="{DEB048FB-104F-4F9E-95B0-353B4AF54248}"/>
          </ac:spMkLst>
        </pc:spChg>
      </pc:sldChg>
      <pc:sldChg chg="modSp">
        <pc:chgData name="Hrušovská Lenka" userId="3f14b21a-d522-40bb-b69f-988d6dd3d1a9" providerId="ADAL" clId="{B4F38370-B52B-3480-A74E-CCA625E8A937}" dt="2025-09-03T18:55:19.300" v="457" actId="20577"/>
        <pc:sldMkLst>
          <pc:docMk/>
          <pc:sldMk cId="1294065617" sldId="290"/>
        </pc:sldMkLst>
        <pc:spChg chg="mod">
          <ac:chgData name="Hrušovská Lenka" userId="3f14b21a-d522-40bb-b69f-988d6dd3d1a9" providerId="ADAL" clId="{B4F38370-B52B-3480-A74E-CCA625E8A937}" dt="2025-09-03T18:55:19.300" v="457" actId="20577"/>
          <ac:spMkLst>
            <pc:docMk/>
            <pc:sldMk cId="1294065617" sldId="290"/>
            <ac:spMk id="3" creationId="{7F0A83DD-E038-4BD8-A93B-70AEA0134D9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55942-C915-46E4-A3DC-EDA1FEC02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D55F00-0DCB-41F5-80C2-6782A245C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2AC23C-24FF-42F8-8C34-92767DC6C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EB46-6F82-47D3-840E-36F52D3F59F6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EEBEF4-4ACE-4CD4-ABD9-57407507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53DF5C-4296-49C2-9151-4C8D9DA9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530-E45D-487B-B278-F91B0C8F7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52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93A16-84E1-40A5-89C7-D3CA25D6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2CBC97-90A5-4A03-A30F-B5D65D005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86C064-AA52-4009-B507-B2D16180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EB46-6F82-47D3-840E-36F52D3F59F6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87E2AE-40F3-464A-B39A-19DFF15F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3A940E-5AAA-472B-8D62-8FCBD83B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530-E45D-487B-B278-F91B0C8F7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20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F013D56-E514-42C7-842E-0D9CF3B34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B72314-44D8-4B56-B7DF-B5D0E2DDA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75163B-01C5-4C5E-AE56-60F364A0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EB46-6F82-47D3-840E-36F52D3F59F6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9BA562-0974-4F61-818A-0A5B3426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DC1A85-25A5-4370-9920-2F51263D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530-E45D-487B-B278-F91B0C8F7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41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71C9F-47F2-49E5-BDB3-4CF5B4DB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71027A-902A-4130-B395-988DC6E22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315E52-5117-4568-8923-FBEF59EB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EB46-6F82-47D3-840E-36F52D3F59F6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2CE79A-7121-40F0-9E82-2D59B704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BA0D70-CF53-4C0B-8868-2DD626C8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530-E45D-487B-B278-F91B0C8F7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25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1FDA8-BF14-4405-8C93-6245EF39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B4A855-7AEE-4C04-BF71-52134639C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2BC577-6884-4E44-BBE4-C23DABFD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EB46-6F82-47D3-840E-36F52D3F59F6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424E6E-5E8D-4AB9-8AC3-05052F2B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50FE25-A43D-458F-BEED-ED13CD57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530-E45D-487B-B278-F91B0C8F7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65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E976D-9E46-4415-B5AA-8C940D23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0A5EFA-D9D3-4DAD-B1D3-D1491DE24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FCDB8D-062E-46B4-AC88-26235D21A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37BF67-F7AD-4852-91BE-5AE3CF52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EB46-6F82-47D3-840E-36F52D3F59F6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187C89-09B1-422D-A08B-F3434E03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AA8A13-6025-4A83-97FB-C294E8BB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530-E45D-487B-B278-F91B0C8F7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25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AB379-6BC4-4C18-90F0-7575EEC9E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FF63DE-E83D-430F-92CE-3440F5C9A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E4BE21-24F5-470D-B6FB-4F4CBF4EB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DB99795-CF6B-4F51-8ED0-51A77A8A9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2E0321F-F41F-4D53-886F-CCE85E194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BCA4EC4-44B9-4D16-A067-35A71032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EB46-6F82-47D3-840E-36F52D3F59F6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CCD410-1744-46A7-906D-A6C56C10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D1AA994-3C3A-4817-97B1-786B95D5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530-E45D-487B-B278-F91B0C8F7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66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422F8-CF12-45A0-9446-777B3AAF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1719FFD-65D6-411C-A2C8-8A1CE483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EB46-6F82-47D3-840E-36F52D3F59F6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D041FF-668E-40D8-9170-C095C192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3D1133-3E9C-4761-A3B3-02101D12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530-E45D-487B-B278-F91B0C8F7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45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C8116B-DE6C-43E7-8961-B8BCD8408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EB46-6F82-47D3-840E-36F52D3F59F6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753013A-6256-4D2E-8292-248D916A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041F18-609C-4E66-9760-8211CE7F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530-E45D-487B-B278-F91B0C8F7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95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8E90E-D93E-48D8-9819-0DD6276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238A89-EAC2-4140-A6BA-B58B0BC1B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3A2F57-0F11-464F-B54E-58D4139C9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EF7D6B-5748-471E-A64D-1EC055B6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EB46-6F82-47D3-840E-36F52D3F59F6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E2BF24-3AA6-4A71-BEB1-BB2BB9C0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AED23E-7B07-402F-B41F-43DFDE2F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530-E45D-487B-B278-F91B0C8F7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66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F05B5-6DE3-4E12-8C36-F399D571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982EFE1-17C9-4B15-BA2B-380CC8D8A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E8393C-CF59-4529-BD44-FCAD206D5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DC9AA9-01C5-43B1-8C57-42CD6912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EB46-6F82-47D3-840E-36F52D3F59F6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6B9A4C-8954-4442-90AB-A3D8A662A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664F08-9BD5-4BDF-9874-608E6A69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530-E45D-487B-B278-F91B0C8F7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62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6B234F-5B4D-4A6D-A1CF-7869F9C30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20C751-7809-4F20-8B59-A21C893D0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0C0385-99B0-4244-A61B-343D6FD2F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3EB46-6F82-47D3-840E-36F52D3F59F6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52E372-60A9-4BB5-A8EA-F2E4C9B75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241F29-A9E1-4DDA-82C9-10CA15E13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B0530-E45D-487B-B278-F91B0C8F7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13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znamky.panska.cz/timetable/public" TargetMode="Externa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polackova@panska.cz" TargetMode="Externa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usovska.cz/" TargetMode="Externa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nska.cz/" TargetMode="Externa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namky.panska.cz/" TargetMode="Externa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7F939-738F-4E41-AF16-B2A5BA2E50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Vítejte na Panské</a:t>
            </a:r>
            <a:br>
              <a:rPr lang="cs-CZ" dirty="0"/>
            </a:br>
            <a:r>
              <a:rPr lang="cs-CZ" sz="2800" dirty="0"/>
              <a:t>v Malé Štupartské</a:t>
            </a:r>
          </a:p>
        </p:txBody>
      </p:sp>
    </p:spTree>
    <p:extLst>
      <p:ext uri="{BB962C8B-B14F-4D97-AF65-F5344CB8AC3E}">
        <p14:creationId xmlns:p14="http://schemas.microsoft.com/office/powerpoint/2010/main" val="411769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A793F9-06B2-457A-A9E9-87D63D4C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158" y="365125"/>
            <a:ext cx="3898641" cy="1325563"/>
          </a:xfrm>
        </p:spPr>
        <p:txBody>
          <a:bodyPr/>
          <a:lstStyle/>
          <a:p>
            <a:r>
              <a:rPr lang="cs-CZ" dirty="0"/>
              <a:t>Štupartská = Panská + 10 min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D6E5A7D-B2D1-43BA-B3CA-276659423E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534761"/>
              </p:ext>
            </p:extLst>
          </p:nvPr>
        </p:nvGraphicFramePr>
        <p:xfrm>
          <a:off x="7657839" y="2797412"/>
          <a:ext cx="3042817" cy="1830572"/>
        </p:xfrm>
        <a:graphic>
          <a:graphicData uri="http://schemas.openxmlformats.org/drawingml/2006/table">
            <a:tbl>
              <a:tblPr/>
              <a:tblGrid>
                <a:gridCol w="3042817">
                  <a:extLst>
                    <a:ext uri="{9D8B030D-6E8A-4147-A177-3AD203B41FA5}">
                      <a16:colId xmlns:a16="http://schemas.microsoft.com/office/drawing/2014/main" val="3670652763"/>
                    </a:ext>
                  </a:extLst>
                </a:gridCol>
              </a:tblGrid>
              <a:tr h="18305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effectLst/>
                          <a:latin typeface="Arial CE" panose="020B0604020202020204" pitchFamily="34" charset="0"/>
                        </a:rPr>
                        <a:t>Dvouhodinová cvičení </a:t>
                      </a:r>
                      <a:br>
                        <a:rPr lang="cs-CZ" sz="1400" b="0" i="0" u="none" strike="noStrike" dirty="0">
                          <a:effectLst/>
                          <a:latin typeface="Arial CE" panose="020B0604020202020204" pitchFamily="34" charset="0"/>
                        </a:rPr>
                      </a:br>
                      <a:r>
                        <a:rPr lang="cs-CZ" sz="1400" b="0" i="0" u="none" strike="noStrike" dirty="0">
                          <a:effectLst/>
                          <a:latin typeface="Arial CE" panose="020B0604020202020204" pitchFamily="34" charset="0"/>
                        </a:rPr>
                        <a:t>se řídí zvoněním základním!</a:t>
                      </a:r>
                      <a:br>
                        <a:rPr lang="cs-CZ" sz="1400" b="0" i="0" u="none" strike="noStrike" dirty="0">
                          <a:effectLst/>
                          <a:latin typeface="Arial CE" panose="020B0604020202020204" pitchFamily="34" charset="0"/>
                        </a:rPr>
                      </a:br>
                      <a:r>
                        <a:rPr lang="cs-CZ" sz="1400" b="0" i="0" u="none" strike="noStrike" dirty="0">
                          <a:effectLst/>
                          <a:latin typeface="Arial CE" panose="020B0604020202020204" pitchFamily="34" charset="0"/>
                        </a:rPr>
                        <a:t>Výjimka: </a:t>
                      </a:r>
                      <a:br>
                        <a:rPr lang="cs-CZ" sz="1400" b="0" i="0" u="none" strike="noStrike" dirty="0">
                          <a:effectLst/>
                          <a:latin typeface="Arial CE" panose="020B0604020202020204" pitchFamily="34" charset="0"/>
                        </a:rPr>
                      </a:br>
                      <a:r>
                        <a:rPr lang="cs-CZ" sz="1400" b="0" i="0" u="none" strike="noStrike" dirty="0">
                          <a:effectLst/>
                          <a:latin typeface="Arial CE" panose="020B0604020202020204" pitchFamily="34" charset="0"/>
                        </a:rPr>
                        <a:t>3-4 hodina začíná 5 minut po hlavním zvonění</a:t>
                      </a:r>
                      <a:br>
                        <a:rPr lang="cs-CZ" sz="1400" b="0" i="0" u="none" strike="noStrike" dirty="0">
                          <a:effectLst/>
                          <a:latin typeface="Arial CE" panose="020B0604020202020204" pitchFamily="34" charset="0"/>
                        </a:rPr>
                      </a:br>
                      <a:r>
                        <a:rPr lang="cs-CZ" sz="1400" b="0" i="0" u="none" strike="noStrike" dirty="0">
                          <a:effectLst/>
                          <a:latin typeface="Arial CE" panose="020B0604020202020204" pitchFamily="34" charset="0"/>
                        </a:rPr>
                        <a:t>Panská 9:05 - 10:45</a:t>
                      </a:r>
                      <a:br>
                        <a:rPr lang="cs-CZ" sz="1400" b="0" i="0" u="none" strike="noStrike" dirty="0">
                          <a:effectLst/>
                          <a:latin typeface="Arial CE" panose="020B0604020202020204" pitchFamily="34" charset="0"/>
                        </a:rPr>
                      </a:br>
                      <a:r>
                        <a:rPr lang="cs-CZ" sz="1400" b="0" i="0" u="none" strike="noStrike" dirty="0">
                          <a:effectLst/>
                          <a:latin typeface="Arial CE" panose="020B0604020202020204" pitchFamily="34" charset="0"/>
                        </a:rPr>
                        <a:t>Štupartská 9:15 - 10:55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901251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D3E7311-B567-4AB5-8304-B950CE2D6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49977"/>
              </p:ext>
            </p:extLst>
          </p:nvPr>
        </p:nvGraphicFramePr>
        <p:xfrm>
          <a:off x="838200" y="449357"/>
          <a:ext cx="6141097" cy="6043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2713">
                  <a:extLst>
                    <a:ext uri="{9D8B030D-6E8A-4147-A177-3AD203B41FA5}">
                      <a16:colId xmlns:a16="http://schemas.microsoft.com/office/drawing/2014/main" val="2646188151"/>
                    </a:ext>
                  </a:extLst>
                </a:gridCol>
                <a:gridCol w="1110401">
                  <a:extLst>
                    <a:ext uri="{9D8B030D-6E8A-4147-A177-3AD203B41FA5}">
                      <a16:colId xmlns:a16="http://schemas.microsoft.com/office/drawing/2014/main" val="173227644"/>
                    </a:ext>
                  </a:extLst>
                </a:gridCol>
                <a:gridCol w="188390">
                  <a:extLst>
                    <a:ext uri="{9D8B030D-6E8A-4147-A177-3AD203B41FA5}">
                      <a16:colId xmlns:a16="http://schemas.microsoft.com/office/drawing/2014/main" val="1586923555"/>
                    </a:ext>
                  </a:extLst>
                </a:gridCol>
                <a:gridCol w="1110401">
                  <a:extLst>
                    <a:ext uri="{9D8B030D-6E8A-4147-A177-3AD203B41FA5}">
                      <a16:colId xmlns:a16="http://schemas.microsoft.com/office/drawing/2014/main" val="2970348134"/>
                    </a:ext>
                  </a:extLst>
                </a:gridCol>
                <a:gridCol w="1110401">
                  <a:extLst>
                    <a:ext uri="{9D8B030D-6E8A-4147-A177-3AD203B41FA5}">
                      <a16:colId xmlns:a16="http://schemas.microsoft.com/office/drawing/2014/main" val="3099238375"/>
                    </a:ext>
                  </a:extLst>
                </a:gridCol>
                <a:gridCol w="188390">
                  <a:extLst>
                    <a:ext uri="{9D8B030D-6E8A-4147-A177-3AD203B41FA5}">
                      <a16:colId xmlns:a16="http://schemas.microsoft.com/office/drawing/2014/main" val="776961564"/>
                    </a:ext>
                  </a:extLst>
                </a:gridCol>
                <a:gridCol w="1110401">
                  <a:extLst>
                    <a:ext uri="{9D8B030D-6E8A-4147-A177-3AD203B41FA5}">
                      <a16:colId xmlns:a16="http://schemas.microsoft.com/office/drawing/2014/main" val="3414116468"/>
                    </a:ext>
                  </a:extLst>
                </a:gridCol>
              </a:tblGrid>
              <a:tr h="403650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HLAVNÍ ZVONĚNÍ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89828"/>
                  </a:ext>
                </a:extLst>
              </a:tr>
              <a:tr h="469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hodina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Panská 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M. Štupartská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879247"/>
                  </a:ext>
                </a:extLst>
              </a:tr>
              <a:tr h="469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7:15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8:00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7:25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8:10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2912785325"/>
                  </a:ext>
                </a:extLst>
              </a:tr>
              <a:tr h="469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8:05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8:50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8:15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9:00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2401489730"/>
                  </a:ext>
                </a:extLst>
              </a:tr>
              <a:tr h="469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3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9:00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9:45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9:10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9:55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824136976"/>
                  </a:ext>
                </a:extLst>
              </a:tr>
              <a:tr h="469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4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10:05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10:50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10:15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11:00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2414498488"/>
                  </a:ext>
                </a:extLst>
              </a:tr>
              <a:tr h="469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11:00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11:45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11:10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11:55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3888366222"/>
                  </a:ext>
                </a:extLst>
              </a:tr>
              <a:tr h="469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6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11:55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12:40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12:05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12:50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3425778167"/>
                  </a:ext>
                </a:extLst>
              </a:tr>
              <a:tr h="469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7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12:50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13:35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13:00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13:45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721240689"/>
                  </a:ext>
                </a:extLst>
              </a:tr>
              <a:tr h="469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8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13:45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14:30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13:55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14:40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3221073234"/>
                  </a:ext>
                </a:extLst>
              </a:tr>
              <a:tr h="469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9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14:35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15:20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14:45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15:30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1348602943"/>
                  </a:ext>
                </a:extLst>
              </a:tr>
              <a:tr h="469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15:30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16:15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15:40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16:25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2792183534"/>
                  </a:ext>
                </a:extLst>
              </a:tr>
              <a:tr h="469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11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16:20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17:05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16:30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-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17:15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:a16="http://schemas.microsoft.com/office/drawing/2014/main" val="3524800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03AF1A-03FC-462F-9FDB-7C3EA8B8B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3488F3-D94E-495B-BEAF-3AB8DDDA2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43" t="15782" r="41556" b="68258"/>
          <a:stretch/>
        </p:blipFill>
        <p:spPr>
          <a:xfrm>
            <a:off x="6429375" y="894239"/>
            <a:ext cx="2200275" cy="132556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128702"/>
            <a:ext cx="8737034" cy="609943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61091" y="6228140"/>
            <a:ext cx="4576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https://znamky.panska.cz/timetable/public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4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561"/>
            <a:ext cx="9366832" cy="667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4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Konzultační hodiny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učitel má své</a:t>
            </a:r>
          </a:p>
          <a:p>
            <a:r>
              <a:rPr lang="cs-CZ" dirty="0"/>
              <a:t>studenti se dozví tento týden</a:t>
            </a:r>
          </a:p>
          <a:p>
            <a:r>
              <a:rPr lang="cs-CZ" dirty="0"/>
              <a:t>ideálně se domluvit – zítra/dnes přijdu</a:t>
            </a:r>
          </a:p>
          <a:p>
            <a:endParaRPr lang="cs-CZ" dirty="0"/>
          </a:p>
          <a:p>
            <a:r>
              <a:rPr lang="cs-CZ" dirty="0"/>
              <a:t>Například: Fyzika </a:t>
            </a:r>
          </a:p>
          <a:p>
            <a:pPr lvl="3"/>
            <a:r>
              <a:rPr lang="cs-CZ" sz="2800" dirty="0"/>
              <a:t>čtvrtek 7:30 - 8:00 v Panské</a:t>
            </a:r>
          </a:p>
          <a:p>
            <a:pPr lvl="3"/>
            <a:r>
              <a:rPr lang="cs-CZ" sz="2800" dirty="0"/>
              <a:t>dá se domluvit i přes Teamsy</a:t>
            </a:r>
          </a:p>
        </p:txBody>
      </p:sp>
    </p:spTree>
    <p:extLst>
      <p:ext uri="{BB962C8B-B14F-4D97-AF65-F5344CB8AC3E}">
        <p14:creationId xmlns:p14="http://schemas.microsoft.com/office/powerpoint/2010/main" val="405393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642" y="310393"/>
            <a:ext cx="10515600" cy="1243830"/>
          </a:xfrm>
        </p:spPr>
        <p:txBody>
          <a:bodyPr/>
          <a:lstStyle/>
          <a:p>
            <a:r>
              <a:rPr lang="cs-CZ" dirty="0"/>
              <a:t>Stravování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340"/>
            <a:ext cx="8190470" cy="523102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školní jídelna při ZŠ ve Vodičkově ulici (proti </a:t>
            </a:r>
            <a:r>
              <a:rPr lang="cs-CZ" dirty="0" err="1"/>
              <a:t>Mekáči</a:t>
            </a:r>
            <a:r>
              <a:rPr lang="cs-CZ" dirty="0"/>
              <a:t>)</a:t>
            </a:r>
          </a:p>
          <a:p>
            <a:r>
              <a:rPr lang="cs-CZ" dirty="0"/>
              <a:t>zařídit sami, co nejdřív (přihlášku budou nejspíš podepisovat rodiče) </a:t>
            </a:r>
          </a:p>
          <a:p>
            <a:r>
              <a:rPr lang="cs-CZ" dirty="0"/>
              <a:t>150,- na čip (hotovost)</a:t>
            </a:r>
          </a:p>
          <a:p>
            <a:r>
              <a:rPr lang="cs-CZ" dirty="0"/>
              <a:t>cca 700 na obědy na září (hotovost)</a:t>
            </a:r>
          </a:p>
          <a:p>
            <a:endParaRPr lang="cs-CZ" dirty="0"/>
          </a:p>
          <a:p>
            <a:r>
              <a:rPr lang="cs-CZ" dirty="0">
                <a:solidFill>
                  <a:srgbClr val="FFC000"/>
                </a:solidFill>
              </a:rPr>
              <a:t>další platby do 15. v měsíci (na účet nebo hotově)</a:t>
            </a:r>
          </a:p>
          <a:p>
            <a:r>
              <a:rPr lang="cs-CZ" dirty="0">
                <a:solidFill>
                  <a:srgbClr val="FFC000"/>
                </a:solidFill>
              </a:rPr>
              <a:t>2. platba hned do 15. září </a:t>
            </a:r>
          </a:p>
          <a:p>
            <a:r>
              <a:rPr lang="cs-CZ" dirty="0">
                <a:solidFill>
                  <a:srgbClr val="FFC000"/>
                </a:solidFill>
              </a:rPr>
              <a:t>Číslo účtu: </a:t>
            </a:r>
            <a:r>
              <a:rPr lang="cs-CZ" b="1" dirty="0">
                <a:solidFill>
                  <a:srgbClr val="FFC000"/>
                </a:solidFill>
              </a:rPr>
              <a:t>20036 – 2000728359/0800</a:t>
            </a:r>
            <a:endParaRPr lang="cs-CZ" dirty="0">
              <a:solidFill>
                <a:srgbClr val="FFC000"/>
              </a:solidFill>
            </a:endParaRPr>
          </a:p>
          <a:p>
            <a:r>
              <a:rPr lang="cs-CZ" dirty="0">
                <a:solidFill>
                  <a:srgbClr val="FFC000"/>
                </a:solidFill>
              </a:rPr>
              <a:t>Variabilní symbol: číslo čipu</a:t>
            </a:r>
          </a:p>
          <a:p>
            <a:pPr lvl="1"/>
            <a:r>
              <a:rPr lang="cs-CZ" dirty="0">
                <a:solidFill>
                  <a:srgbClr val="FFC000"/>
                </a:solidFill>
              </a:rPr>
              <a:t>žluté informace raději ověřte, jsou starší 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27" t="5893" r="15639"/>
          <a:stretch/>
        </p:blipFill>
        <p:spPr>
          <a:xfrm>
            <a:off x="9127524" y="107092"/>
            <a:ext cx="2899719" cy="6446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969" b="19512"/>
          <a:stretch/>
        </p:blipFill>
        <p:spPr>
          <a:xfrm>
            <a:off x="9836083" y="6557318"/>
            <a:ext cx="2191056" cy="247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95222" y="2636107"/>
            <a:ext cx="99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Panská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43751" y="201827"/>
            <a:ext cx="119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Štupartská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0181969" y="494270"/>
            <a:ext cx="8484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1125202" y="2936789"/>
            <a:ext cx="8484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49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67CBC-A9F5-47EB-97B2-85CD228C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Uvolnění z TV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24CD4-D90D-4ABB-AC30-C109DA2FC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31975"/>
          </a:xfrm>
        </p:spPr>
        <p:txBody>
          <a:bodyPr/>
          <a:lstStyle/>
          <a:p>
            <a:r>
              <a:rPr lang="cs-CZ" dirty="0"/>
              <a:t>vysvětlí učitelé TV na první hodině (</a:t>
            </a:r>
            <a:r>
              <a:rPr lang="cs-CZ" dirty="0">
                <a:solidFill>
                  <a:srgbClr val="FF0000"/>
                </a:solidFill>
              </a:rPr>
              <a:t>ve čtvrtek</a:t>
            </a:r>
            <a:r>
              <a:rPr lang="cs-CZ" dirty="0"/>
              <a:t>)</a:t>
            </a:r>
          </a:p>
          <a:p>
            <a:r>
              <a:rPr lang="cs-CZ" dirty="0"/>
              <a:t>nelze dát zpětně</a:t>
            </a:r>
          </a:p>
          <a:p>
            <a:r>
              <a:rPr lang="cs-CZ" dirty="0"/>
              <a:t>je potřeba vyjádření lékaře</a:t>
            </a:r>
          </a:p>
        </p:txBody>
      </p:sp>
    </p:spTree>
    <p:extLst>
      <p:ext uri="{BB962C8B-B14F-4D97-AF65-F5344CB8AC3E}">
        <p14:creationId xmlns:p14="http://schemas.microsoft.com/office/powerpoint/2010/main" val="2485790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A0D6D-569A-4E22-A1A7-42B6AF31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Dyslexie, dysgrafie,…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07FBB1-CCB3-4192-BD64-7E404EC7A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ohled na maturity – student musí být dlouhodobě veden v </a:t>
            </a:r>
            <a:r>
              <a:rPr lang="cs-CZ" dirty="0" err="1"/>
              <a:t>ped</a:t>
            </a:r>
            <a:r>
              <a:rPr lang="cs-CZ" dirty="0"/>
              <a:t>. psych. poradně</a:t>
            </a:r>
          </a:p>
          <a:p>
            <a:r>
              <a:rPr lang="cs-CZ" dirty="0"/>
              <a:t>výchovná poradkyně – Romana </a:t>
            </a:r>
            <a:r>
              <a:rPr lang="cs-CZ" dirty="0" err="1"/>
              <a:t>Kuboňová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</a:t>
            </a:r>
            <a:r>
              <a:rPr lang="cs-CZ" dirty="0">
                <a:hlinkClick r:id="rId2"/>
              </a:rPr>
              <a:t>kubonova@panska.cz</a:t>
            </a:r>
            <a:endParaRPr lang="cs-CZ" dirty="0"/>
          </a:p>
          <a:p>
            <a:r>
              <a:rPr lang="cs-CZ" dirty="0"/>
              <a:t>maximální snaha zapojit do normálního vyučování</a:t>
            </a:r>
          </a:p>
        </p:txBody>
      </p:sp>
    </p:spTree>
    <p:extLst>
      <p:ext uri="{BB962C8B-B14F-4D97-AF65-F5344CB8AC3E}">
        <p14:creationId xmlns:p14="http://schemas.microsoft.com/office/powerpoint/2010/main" val="2769065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FB30585-F303-4809-9056-758CE07CD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39" y="109057"/>
            <a:ext cx="8282801" cy="30210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DEA2284-8B1D-4E7D-83AE-6325C8C98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858" y="1680936"/>
            <a:ext cx="4553585" cy="506800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D808E4D-D22D-48B3-BE38-E157A1D01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447" y="2615654"/>
            <a:ext cx="4477375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05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omlouvání – co nejdříve </a:t>
            </a:r>
          </a:p>
          <a:p>
            <a:r>
              <a:rPr lang="cs-CZ" sz="3200" dirty="0"/>
              <a:t>problémy řešit hned (třídní, výchovná poradkyně, anonymní schránka, psycholožka, metodička </a:t>
            </a:r>
            <a:r>
              <a:rPr lang="cs-CZ" sz="3200" dirty="0" err="1"/>
              <a:t>převence</a:t>
            </a:r>
            <a:r>
              <a:rPr lang="cs-CZ" sz="3200" dirty="0"/>
              <a:t>)</a:t>
            </a:r>
          </a:p>
          <a:p>
            <a:r>
              <a:rPr lang="cs-CZ" sz="3200" dirty="0"/>
              <a:t>konzultace</a:t>
            </a:r>
          </a:p>
          <a:p>
            <a:r>
              <a:rPr lang="cs-CZ" sz="3200" dirty="0"/>
              <a:t>spousta věcí se dá domluvit, ale je třeba se ptát</a:t>
            </a:r>
          </a:p>
          <a:p>
            <a:endParaRPr lang="cs-CZ" sz="3200" dirty="0"/>
          </a:p>
          <a:p>
            <a:r>
              <a:rPr lang="cs-CZ" sz="3200" dirty="0"/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1964565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2A207-2794-473B-B47B-264CD8AF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Květen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0A83DD-E038-4BD8-A93B-70AEA0134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Posledních 14 dní (od 18.5.2026)</a:t>
            </a:r>
          </a:p>
          <a:p>
            <a:r>
              <a:rPr lang="cs-CZ" sz="3600" dirty="0"/>
              <a:t>jeden týden sportovně – výtvarný kurz (pobyt, </a:t>
            </a:r>
            <a:r>
              <a:rPr lang="cs-CZ" sz="3600" dirty="0" err="1"/>
              <a:t>info</a:t>
            </a:r>
            <a:r>
              <a:rPr lang="cs-CZ" sz="3600" dirty="0"/>
              <a:t> v novém roce)</a:t>
            </a:r>
          </a:p>
          <a:p>
            <a:r>
              <a:rPr lang="cs-CZ" sz="3600" dirty="0"/>
              <a:t>jeden týden doma – práce na fotkách (klauzurní práce)</a:t>
            </a:r>
          </a:p>
          <a:p>
            <a:r>
              <a:rPr lang="cs-CZ" sz="3600" dirty="0"/>
              <a:t>Obhajoba klauzurní práce – 1 den – první týden v červnu (mají daný čas, kdy přijdou)</a:t>
            </a:r>
          </a:p>
          <a:p>
            <a:r>
              <a:rPr lang="cs-CZ" sz="3600" dirty="0"/>
              <a:t>jakmile se dozvím, co bude kdy, dám vědět</a:t>
            </a:r>
          </a:p>
        </p:txBody>
      </p:sp>
    </p:spTree>
    <p:extLst>
      <p:ext uri="{BB962C8B-B14F-4D97-AF65-F5344CB8AC3E}">
        <p14:creationId xmlns:p14="http://schemas.microsoft.com/office/powerpoint/2010/main" val="129406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034"/>
            <a:ext cx="10515600" cy="5100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Mgr Lenka Hrušovská		(zastupující třídní: Anna Machalová)</a:t>
            </a:r>
          </a:p>
          <a:p>
            <a:r>
              <a:rPr lang="cs-CZ" dirty="0">
                <a:hlinkClick r:id="rId2"/>
              </a:rPr>
              <a:t>www.hrusovska.cz</a:t>
            </a:r>
            <a:endParaRPr lang="cs-CZ" dirty="0"/>
          </a:p>
          <a:p>
            <a:r>
              <a:rPr lang="cs-CZ" dirty="0"/>
              <a:t>hrusovska@panska.cz</a:t>
            </a:r>
          </a:p>
          <a:p>
            <a:endParaRPr lang="cs-CZ" dirty="0"/>
          </a:p>
          <a:p>
            <a:r>
              <a:rPr lang="en-US" dirty="0" err="1"/>
              <a:t>tel</a:t>
            </a:r>
            <a:r>
              <a:rPr lang="sk-SK" dirty="0" err="1"/>
              <a:t>efon</a:t>
            </a:r>
            <a:r>
              <a:rPr lang="sk-SK" dirty="0"/>
              <a:t> </a:t>
            </a:r>
            <a:r>
              <a:rPr lang="sk-SK" dirty="0" err="1"/>
              <a:t>Štupartská</a:t>
            </a:r>
            <a:r>
              <a:rPr lang="sk-SK" dirty="0"/>
              <a:t>:  	</a:t>
            </a:r>
            <a:r>
              <a:rPr lang="cs-CZ" dirty="0"/>
              <a:t>221 012 424</a:t>
            </a:r>
            <a:endParaRPr lang="sk-SK" dirty="0"/>
          </a:p>
          <a:p>
            <a:pPr marL="1371600" lvl="3" indent="0">
              <a:buNone/>
            </a:pPr>
            <a:r>
              <a:rPr lang="cs-CZ" sz="2800" dirty="0"/>
              <a:t>Panská:		221 002 129</a:t>
            </a:r>
          </a:p>
          <a:p>
            <a:r>
              <a:rPr lang="cs-CZ" dirty="0"/>
              <a:t>kdy jsem k zastižení:	</a:t>
            </a:r>
          </a:p>
          <a:p>
            <a:pPr lvl="1"/>
            <a:r>
              <a:rPr lang="cs-CZ" dirty="0"/>
              <a:t>úterý 11:00-11:45 Štupartská</a:t>
            </a:r>
          </a:p>
          <a:p>
            <a:pPr lvl="1"/>
            <a:r>
              <a:rPr lang="cs-CZ" dirty="0"/>
              <a:t>čtvrtek 7:45 – 8:00 Panská</a:t>
            </a:r>
          </a:p>
          <a:p>
            <a:pPr lvl="1"/>
            <a:r>
              <a:rPr lang="cs-CZ" dirty="0"/>
              <a:t>pátek 7:45 – 8:00 Panská</a:t>
            </a:r>
          </a:p>
          <a:p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1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223" y="2624232"/>
            <a:ext cx="9238129" cy="1325563"/>
          </a:xfrm>
        </p:spPr>
        <p:txBody>
          <a:bodyPr/>
          <a:lstStyle/>
          <a:p>
            <a:pPr algn="ctr"/>
            <a:r>
              <a:rPr lang="cs-CZ" b="1" dirty="0"/>
              <a:t>Úspěšný start do nového školního roku na nové škole</a:t>
            </a:r>
          </a:p>
        </p:txBody>
      </p:sp>
    </p:spTree>
    <p:extLst>
      <p:ext uri="{BB962C8B-B14F-4D97-AF65-F5344CB8AC3E}">
        <p14:creationId xmlns:p14="http://schemas.microsoft.com/office/powerpoint/2010/main" val="3928421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7E051-0A7B-4430-9181-00316919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Fyzika - Hrušovská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B048FB-104F-4F9E-95B0-353B4AF54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písemky hlášené – všechny stejná váha (váha 4)</a:t>
            </a:r>
          </a:p>
          <a:p>
            <a:r>
              <a:rPr lang="cs-CZ" dirty="0"/>
              <a:t>převody jednotek – dokud nebude nejhorší známka 3 (do bakalářů se dá jedna známka (průměr všech)</a:t>
            </a:r>
          </a:p>
          <a:p>
            <a:endParaRPr lang="cs-CZ" dirty="0"/>
          </a:p>
          <a:p>
            <a:r>
              <a:rPr lang="cs-CZ" dirty="0"/>
              <a:t>povinná sbírka úloh</a:t>
            </a:r>
          </a:p>
          <a:p>
            <a:r>
              <a:rPr lang="cs-CZ" dirty="0"/>
              <a:t>učebnice nepovinné</a:t>
            </a:r>
          </a:p>
          <a:p>
            <a:r>
              <a:rPr lang="cs-CZ" dirty="0"/>
              <a:t>dril and </a:t>
            </a:r>
            <a:r>
              <a:rPr lang="cs-CZ" dirty="0" err="1"/>
              <a:t>skill</a:t>
            </a:r>
            <a:r>
              <a:rPr lang="cs-CZ" dirty="0"/>
              <a:t> (</a:t>
            </a:r>
            <a:r>
              <a:rPr lang="cs-CZ"/>
              <a:t>vysvětlím studentům)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522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4F6C6-77FF-425D-A6F4-F81618CC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D15C08C-99C7-48B4-AA59-435113689C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31419"/>
          <a:ext cx="8210938" cy="6653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6254">
                  <a:extLst>
                    <a:ext uri="{9D8B030D-6E8A-4147-A177-3AD203B41FA5}">
                      <a16:colId xmlns:a16="http://schemas.microsoft.com/office/drawing/2014/main" val="1137598470"/>
                    </a:ext>
                  </a:extLst>
                </a:gridCol>
                <a:gridCol w="1427173">
                  <a:extLst>
                    <a:ext uri="{9D8B030D-6E8A-4147-A177-3AD203B41FA5}">
                      <a16:colId xmlns:a16="http://schemas.microsoft.com/office/drawing/2014/main" val="1701310231"/>
                    </a:ext>
                  </a:extLst>
                </a:gridCol>
                <a:gridCol w="2538097">
                  <a:extLst>
                    <a:ext uri="{9D8B030D-6E8A-4147-A177-3AD203B41FA5}">
                      <a16:colId xmlns:a16="http://schemas.microsoft.com/office/drawing/2014/main" val="1602346812"/>
                    </a:ext>
                  </a:extLst>
                </a:gridCol>
                <a:gridCol w="1369414">
                  <a:extLst>
                    <a:ext uri="{9D8B030D-6E8A-4147-A177-3AD203B41FA5}">
                      <a16:colId xmlns:a16="http://schemas.microsoft.com/office/drawing/2014/main" val="1105302404"/>
                    </a:ext>
                  </a:extLst>
                </a:gridCol>
              </a:tblGrid>
              <a:tr h="33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Předmět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Zkratka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Učitel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Zkratka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4570365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Fyzika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F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Hrušovská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Hs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6152701"/>
                  </a:ext>
                </a:extLst>
              </a:tr>
              <a:tr h="67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Český jazyk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C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Kácová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err="1">
                          <a:effectLst/>
                        </a:rPr>
                        <a:t>Kc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4001227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Chemie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CH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Andrlíková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An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2269245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Matematika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M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Nováková Klára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err="1">
                          <a:effectLst/>
                        </a:rPr>
                        <a:t>Nk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3986337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Dějepis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D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Poláčková Jiřina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8654191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Odborné kreslení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OK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Machalová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600448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Informatika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I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Kulišťák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Ks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6564651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Anglický jazyk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A /A 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Kozáková/Študentová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err="1">
                          <a:effectLst/>
                        </a:rPr>
                        <a:t>Kj</a:t>
                      </a:r>
                      <a:r>
                        <a:rPr lang="cs-CZ" sz="2400" dirty="0">
                          <a:effectLst/>
                        </a:rPr>
                        <a:t>/</a:t>
                      </a:r>
                      <a:r>
                        <a:rPr lang="cs-CZ" sz="2400" dirty="0" err="1">
                          <a:effectLst/>
                        </a:rPr>
                        <a:t>Su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5021281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Výtvarná praxe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VX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Jelínková/ </a:t>
                      </a:r>
                      <a:r>
                        <a:rPr lang="cs-CZ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Šnajdar</a:t>
                      </a:r>
                      <a:r>
                        <a:rPr lang="cs-CZ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Filip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err="1">
                          <a:effectLst/>
                        </a:rPr>
                        <a:t>Jk</a:t>
                      </a:r>
                      <a:r>
                        <a:rPr lang="cs-CZ" sz="2400" dirty="0">
                          <a:effectLst/>
                        </a:rPr>
                        <a:t>/</a:t>
                      </a:r>
                      <a:r>
                        <a:rPr lang="cs-CZ" sz="2400" dirty="0" err="1">
                          <a:effectLst/>
                        </a:rPr>
                        <a:t>Sf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8677080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Fotografická praxe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Kliment/</a:t>
                      </a:r>
                      <a:r>
                        <a:rPr lang="cs-CZ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Kačerová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err="1">
                          <a:effectLst/>
                        </a:rPr>
                        <a:t>Kt</a:t>
                      </a:r>
                      <a:r>
                        <a:rPr lang="cs-CZ" sz="2400" dirty="0">
                          <a:effectLst/>
                        </a:rPr>
                        <a:t>/</a:t>
                      </a:r>
                      <a:r>
                        <a:rPr lang="cs-CZ" sz="2400" dirty="0" err="1">
                          <a:effectLst/>
                        </a:rPr>
                        <a:t>Kc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8092227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Tělesná výchova 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TV – </a:t>
                      </a:r>
                      <a:r>
                        <a:rPr lang="cs-CZ" sz="1600" dirty="0">
                          <a:effectLst/>
                        </a:rPr>
                        <a:t>holky/kluci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Borůvková/ Svárovská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err="1">
                          <a:effectLst/>
                        </a:rPr>
                        <a:t>Bu</a:t>
                      </a:r>
                      <a:r>
                        <a:rPr lang="cs-CZ" sz="2400" dirty="0">
                          <a:effectLst/>
                        </a:rPr>
                        <a:t>/</a:t>
                      </a:r>
                      <a:r>
                        <a:rPr lang="cs-CZ" sz="2400" dirty="0" err="1">
                          <a:effectLst/>
                        </a:rPr>
                        <a:t>Sv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9880862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Studiová technika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Janecký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err="1">
                          <a:effectLst/>
                        </a:rPr>
                        <a:t>Jj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8510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22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9E47B-D078-3978-A309-A89534AB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296EA6-6486-E667-EA1B-3810FF1A9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6904E97-A1E3-0AC7-A913-587000F81701}"/>
              </a:ext>
            </a:extLst>
          </p:cNvPr>
          <p:cNvGraphicFramePr>
            <a:graphicFrameLocks/>
          </p:cNvGraphicFramePr>
          <p:nvPr/>
        </p:nvGraphicFramePr>
        <p:xfrm>
          <a:off x="457200" y="131419"/>
          <a:ext cx="8210938" cy="3177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6254">
                  <a:extLst>
                    <a:ext uri="{9D8B030D-6E8A-4147-A177-3AD203B41FA5}">
                      <a16:colId xmlns:a16="http://schemas.microsoft.com/office/drawing/2014/main" val="1137598470"/>
                    </a:ext>
                  </a:extLst>
                </a:gridCol>
                <a:gridCol w="1427173">
                  <a:extLst>
                    <a:ext uri="{9D8B030D-6E8A-4147-A177-3AD203B41FA5}">
                      <a16:colId xmlns:a16="http://schemas.microsoft.com/office/drawing/2014/main" val="1701310231"/>
                    </a:ext>
                  </a:extLst>
                </a:gridCol>
                <a:gridCol w="2121980">
                  <a:extLst>
                    <a:ext uri="{9D8B030D-6E8A-4147-A177-3AD203B41FA5}">
                      <a16:colId xmlns:a16="http://schemas.microsoft.com/office/drawing/2014/main" val="1602346812"/>
                    </a:ext>
                  </a:extLst>
                </a:gridCol>
                <a:gridCol w="1785531">
                  <a:extLst>
                    <a:ext uri="{9D8B030D-6E8A-4147-A177-3AD203B41FA5}">
                      <a16:colId xmlns:a16="http://schemas.microsoft.com/office/drawing/2014/main" val="1105302404"/>
                    </a:ext>
                  </a:extLst>
                </a:gridCol>
              </a:tblGrid>
              <a:tr h="33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Předmět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Zkratka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Učitel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Zkratka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4570365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Základy ekologie a biologie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EB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Vomáčková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Vo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6152701"/>
                  </a:ext>
                </a:extLst>
              </a:tr>
              <a:tr h="67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Výtvarné umění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VU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Šnajdar</a:t>
                      </a: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Filip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err="1">
                          <a:effectLst/>
                        </a:rPr>
                        <a:t>Sf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4001227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Výtvarná a televizní praxe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Matysíková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Janáček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Vejnar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  <a:r>
                        <a:rPr lang="cs-CZ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3986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62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534EE-3CE4-4D89-97D2-1BF9ABC0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spojit se školou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DFBAEB-9293-4462-8176-BE9842640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www.panska.cz</a:t>
            </a:r>
            <a:endParaRPr lang="cs-CZ" dirty="0"/>
          </a:p>
          <a:p>
            <a:r>
              <a:rPr lang="cs-CZ" dirty="0"/>
              <a:t>dokumenty – školní a klasifikační řád</a:t>
            </a:r>
          </a:p>
          <a:p>
            <a:r>
              <a:rPr lang="cs-CZ" dirty="0"/>
              <a:t>formuláře ke stažení – potvrzení o studiu </a:t>
            </a:r>
            <a:r>
              <a:rPr lang="cs-CZ" sz="2000" dirty="0"/>
              <a:t>(podpis učitele, razítko studijní)</a:t>
            </a:r>
          </a:p>
          <a:p>
            <a:pPr marL="0" indent="0">
              <a:buNone/>
            </a:pPr>
            <a:r>
              <a:rPr lang="cs-CZ" dirty="0"/>
              <a:t>				žádosti o uvolnění</a:t>
            </a:r>
          </a:p>
          <a:p>
            <a:pPr marL="0" indent="0">
              <a:buNone/>
            </a:pPr>
            <a:r>
              <a:rPr lang="cs-CZ" dirty="0"/>
              <a:t>				různá potvrzení o zdravotní způsobilosti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sekretariát: </a:t>
            </a:r>
            <a:r>
              <a:rPr lang="cs-CZ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221002111 </a:t>
            </a:r>
          </a:p>
          <a:p>
            <a:pPr marL="0" indent="0">
              <a:buNone/>
            </a:pPr>
            <a:r>
              <a:rPr lang="cs-CZ" dirty="0">
                <a:solidFill>
                  <a:srgbClr val="121212"/>
                </a:solidFill>
                <a:latin typeface="Open Sans" panose="020B0606030504020204" pitchFamily="34" charset="0"/>
              </a:rPr>
              <a:t>		sekretářka Kadlecová Jana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97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podepisujete?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prezenci a seznámení se školním řádem a omlouváním absence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38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Bakaláři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heslo na Bakaláře (podepsat převzetí)</a:t>
            </a:r>
          </a:p>
          <a:p>
            <a:r>
              <a:rPr lang="cs-CZ" dirty="0"/>
              <a:t>heslo má rodič své (studenti již dostali)</a:t>
            </a:r>
          </a:p>
          <a:p>
            <a:r>
              <a:rPr lang="cs-CZ" dirty="0"/>
              <a:t>lze stáhnout aplikace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znamky.panska.cz</a:t>
            </a:r>
            <a:endParaRPr lang="cs-CZ" dirty="0"/>
          </a:p>
          <a:p>
            <a:r>
              <a:rPr lang="cs-CZ" dirty="0"/>
              <a:t>vidíte známky, absenci, informace o schůzkách,…</a:t>
            </a:r>
          </a:p>
          <a:p>
            <a:r>
              <a:rPr lang="cs-CZ" dirty="0"/>
              <a:t>aktuální rozvrh na další den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5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B77A9-407B-4BD4-BE06-D67382FE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OMLOUVÁNÍ ABSENCE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B638CA-0048-4CC7-9ADD-834DE019E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245"/>
            <a:ext cx="10515600" cy="5046630"/>
          </a:xfrm>
        </p:spPr>
        <p:txBody>
          <a:bodyPr>
            <a:normAutofit/>
          </a:bodyPr>
          <a:lstStyle/>
          <a:p>
            <a:r>
              <a:rPr lang="cs-CZ" sz="3200" dirty="0"/>
              <a:t>vše se omlouvá přes bakaláře</a:t>
            </a:r>
          </a:p>
          <a:p>
            <a:pPr lvl="1"/>
            <a:r>
              <a:rPr lang="cs-CZ" sz="3200" dirty="0"/>
              <a:t>lékař - odchod v 13:00 </a:t>
            </a:r>
          </a:p>
          <a:p>
            <a:pPr lvl="1"/>
            <a:r>
              <a:rPr lang="cs-CZ" sz="3200" dirty="0"/>
              <a:t>nemoc, rodinné důvody, …</a:t>
            </a:r>
          </a:p>
          <a:p>
            <a:r>
              <a:rPr lang="cs-CZ" sz="3200" dirty="0"/>
              <a:t>známé absence omlouvat předem </a:t>
            </a:r>
          </a:p>
          <a:p>
            <a:r>
              <a:rPr lang="cs-CZ" sz="3200" dirty="0"/>
              <a:t>neočekávané absence do </a:t>
            </a:r>
            <a:r>
              <a:rPr lang="cs-CZ" sz="3200" b="1" dirty="0"/>
              <a:t>3 dnů</a:t>
            </a:r>
          </a:p>
          <a:p>
            <a:pPr lvl="1"/>
            <a:r>
              <a:rPr lang="cs-CZ" sz="3200" dirty="0"/>
              <a:t>při nemoci – přes bakaláře</a:t>
            </a:r>
          </a:p>
          <a:p>
            <a:pPr lvl="2"/>
            <a:r>
              <a:rPr lang="cs-CZ" sz="2800" dirty="0"/>
              <a:t>ideálně hned na začátku s odhadem, jak dlouho</a:t>
            </a:r>
          </a:p>
          <a:p>
            <a:pPr lvl="2"/>
            <a:r>
              <a:rPr lang="cs-CZ" sz="2800" dirty="0"/>
              <a:t>pokud nemoc trvá jinak, tak navíc po skončení</a:t>
            </a:r>
          </a:p>
          <a:p>
            <a:pPr lvl="1"/>
            <a:r>
              <a:rPr lang="cs-CZ" sz="3200" dirty="0"/>
              <a:t>pokud je nemoc delší než 14 dní – znovu informovat, potvrzení od lékaře</a:t>
            </a:r>
          </a:p>
        </p:txBody>
      </p:sp>
    </p:spTree>
    <p:extLst>
      <p:ext uri="{BB962C8B-B14F-4D97-AF65-F5344CB8AC3E}">
        <p14:creationId xmlns:p14="http://schemas.microsoft.com/office/powerpoint/2010/main" val="376076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6C5A8-622E-4A8E-8EB5-4D052673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OMLOUVÁNÍ ABSENCE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3F991A-C68D-4A22-B9CA-F2942FDB7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absence delší než týden (plánovaná) – žádost třídnímu ( formulář na webu), povoluje ředitel – 10 dnů předem</a:t>
            </a:r>
          </a:p>
          <a:p>
            <a:r>
              <a:rPr lang="cs-CZ" sz="3200" dirty="0"/>
              <a:t>lékaře ideálně mimo vyučování </a:t>
            </a:r>
          </a:p>
          <a:p>
            <a:r>
              <a:rPr lang="cs-CZ" sz="3200" dirty="0"/>
              <a:t>uvolňování z výuky pro nevolnost – pokud je dítěti špatně, nemůže samo odejít =&gt; rodiče musí přijet do školy</a:t>
            </a:r>
          </a:p>
          <a:p>
            <a:r>
              <a:rPr lang="cs-CZ" sz="3200" dirty="0"/>
              <a:t>uvolňování z TV</a:t>
            </a:r>
          </a:p>
        </p:txBody>
      </p:sp>
    </p:spTree>
    <p:extLst>
      <p:ext uri="{BB962C8B-B14F-4D97-AF65-F5344CB8AC3E}">
        <p14:creationId xmlns:p14="http://schemas.microsoft.com/office/powerpoint/2010/main" val="421496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C546E-0A3A-4206-BD0A-259BCC06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 vysoké absenci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6177E-1ED5-4E37-B9DC-0D9A2EF6F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nad 140 hodin – na delší absence potvrzení lékaře(nad 3 dny)</a:t>
            </a:r>
          </a:p>
          <a:p>
            <a:r>
              <a:rPr lang="cs-CZ" sz="3200" dirty="0"/>
              <a:t>nad 25%  v předmětu – </a:t>
            </a:r>
            <a:r>
              <a:rPr lang="cs-CZ" sz="3200" dirty="0" err="1"/>
              <a:t>doklasifikace</a:t>
            </a:r>
            <a:endParaRPr lang="cs-CZ" sz="3200" dirty="0"/>
          </a:p>
          <a:p>
            <a:r>
              <a:rPr lang="cs-CZ" sz="3200" dirty="0"/>
              <a:t>při dlouhodobých nemocech komunikovat se školou</a:t>
            </a:r>
          </a:p>
          <a:p>
            <a:pPr lvl="1"/>
            <a:r>
              <a:rPr lang="cs-CZ" sz="3200" dirty="0"/>
              <a:t>výchovná poradkyně – Romana </a:t>
            </a:r>
            <a:r>
              <a:rPr lang="cs-CZ" sz="3200" dirty="0" err="1"/>
              <a:t>Kuboňová</a:t>
            </a:r>
            <a:endParaRPr lang="cs-CZ" sz="3200" dirty="0"/>
          </a:p>
          <a:p>
            <a:pPr lvl="1"/>
            <a:r>
              <a:rPr lang="cs-CZ" sz="3200" dirty="0"/>
              <a:t>individuální plány</a:t>
            </a:r>
          </a:p>
          <a:p>
            <a:pPr lvl="1"/>
            <a:r>
              <a:rPr lang="cs-CZ" sz="3200" dirty="0"/>
              <a:t>metodik prevence – Michaela Machačová</a:t>
            </a:r>
          </a:p>
          <a:p>
            <a:pPr lvl="1"/>
            <a:r>
              <a:rPr lang="cs-CZ" sz="3200" dirty="0"/>
              <a:t>psycholožka – Hana Koberová (út, čt)</a:t>
            </a:r>
          </a:p>
        </p:txBody>
      </p:sp>
    </p:spTree>
    <p:extLst>
      <p:ext uri="{BB962C8B-B14F-4D97-AF65-F5344CB8AC3E}">
        <p14:creationId xmlns:p14="http://schemas.microsoft.com/office/powerpoint/2010/main" val="355703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3D84F-5070-4580-A5AD-3274EC5FE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listy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32934-E632-4421-BADF-F91070FC0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hlásit změny – adresy, telefony, pojišťovny,…</a:t>
            </a:r>
          </a:p>
          <a:p>
            <a:r>
              <a:rPr lang="cs-CZ" sz="3200" dirty="0"/>
              <a:t>informovat o problémech, které se mohou projevit při vyučování</a:t>
            </a:r>
          </a:p>
        </p:txBody>
      </p:sp>
    </p:spTree>
    <p:extLst>
      <p:ext uri="{BB962C8B-B14F-4D97-AF65-F5344CB8AC3E}">
        <p14:creationId xmlns:p14="http://schemas.microsoft.com/office/powerpoint/2010/main" val="13103873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1664</TotalTime>
  <Words>784</Words>
  <Application>Microsoft Office PowerPoint</Application>
  <PresentationFormat>Širokoúhlá obrazovka</PresentationFormat>
  <Paragraphs>263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Office</vt:lpstr>
      <vt:lpstr>Vítejte na Panské v Malé Štupartské</vt:lpstr>
      <vt:lpstr>Úvod</vt:lpstr>
      <vt:lpstr>Jak se spojit se školou</vt:lpstr>
      <vt:lpstr>Co podepisujete?</vt:lpstr>
      <vt:lpstr>Bakaláři</vt:lpstr>
      <vt:lpstr>OMLOUVÁNÍ ABSENCE</vt:lpstr>
      <vt:lpstr>OMLOUVÁNÍ ABSENCE</vt:lpstr>
      <vt:lpstr>Při vysoké absenci</vt:lpstr>
      <vt:lpstr>Osobní listy</vt:lpstr>
      <vt:lpstr>Štupartská = Panská + 10 min</vt:lpstr>
      <vt:lpstr>Prezentace aplikace PowerPoint</vt:lpstr>
      <vt:lpstr>Prezentace aplikace PowerPoint</vt:lpstr>
      <vt:lpstr>Konzultační hodiny</vt:lpstr>
      <vt:lpstr>Stravování</vt:lpstr>
      <vt:lpstr>Uvolnění z TV</vt:lpstr>
      <vt:lpstr>Dyslexie, dysgrafie,…</vt:lpstr>
      <vt:lpstr>Prezentace aplikace PowerPoint</vt:lpstr>
      <vt:lpstr>Shrnutí</vt:lpstr>
      <vt:lpstr>Květen</vt:lpstr>
      <vt:lpstr>Úspěšný start do nového školního roku na nové škole</vt:lpstr>
      <vt:lpstr>Fyzika - Hrušovská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Hrušovská Lenka</dc:creator>
  <cp:lastModifiedBy>Hrušovská Lenka</cp:lastModifiedBy>
  <cp:revision>39</cp:revision>
  <dcterms:created xsi:type="dcterms:W3CDTF">2021-08-30T12:19:51Z</dcterms:created>
  <dcterms:modified xsi:type="dcterms:W3CDTF">2025-09-03T18:56:28Z</dcterms:modified>
</cp:coreProperties>
</file>