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62" r:id="rId8"/>
    <p:sldId id="260" r:id="rId9"/>
    <p:sldId id="261" r:id="rId10"/>
    <p:sldId id="265" r:id="rId11"/>
    <p:sldId id="263" r:id="rId12"/>
    <p:sldId id="264" r:id="rId13"/>
    <p:sldId id="25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66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17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95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32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29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96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48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14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54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6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D461F-1C6C-45A9-A3F7-9FB3AD880A4B}" type="datetimeFigureOut">
              <a:rPr lang="cs-CZ" smtClean="0"/>
              <a:t>15.4.2026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8482C-C5B2-4F8E-B8B1-B05ED61F45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95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Třídní schůzky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15.4.2026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2485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476596"/>
              </p:ext>
            </p:extLst>
          </p:nvPr>
        </p:nvGraphicFramePr>
        <p:xfrm>
          <a:off x="146550" y="85996"/>
          <a:ext cx="5830300" cy="6655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7561"/>
                <a:gridCol w="758718"/>
                <a:gridCol w="798022"/>
                <a:gridCol w="2285999"/>
              </a:tblGrid>
              <a:tr h="55686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učitel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učebna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předmět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 err="1">
                          <a:effectLst/>
                        </a:rPr>
                        <a:t>Šnajdar</a:t>
                      </a:r>
                      <a:r>
                        <a:rPr lang="cs-CZ" sz="1800" u="none" strike="noStrike" dirty="0">
                          <a:effectLst/>
                        </a:rPr>
                        <a:t> F.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VX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výtvarná praxe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 err="1">
                          <a:effectLst/>
                        </a:rPr>
                        <a:t>Šnajdar</a:t>
                      </a:r>
                      <a:r>
                        <a:rPr lang="cs-CZ" sz="1800" u="none" strike="noStrike" dirty="0">
                          <a:effectLst/>
                        </a:rPr>
                        <a:t> F.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VU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výtvarné umění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Andrlíková V.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CH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chemie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Študentová A.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anglický jazyk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Jelínková L.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VX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výtvarná praxe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Hrušovská L.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F,M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fyzika, matematika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Šupšak Kácová B.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C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český jazyk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Kozáková J.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A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anglický jazyk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Janecký J.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9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ST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studiová technika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8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Mircová Poláčková J.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10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D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dějepis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770773"/>
              </p:ext>
            </p:extLst>
          </p:nvPr>
        </p:nvGraphicFramePr>
        <p:xfrm>
          <a:off x="6284421" y="99753"/>
          <a:ext cx="5677594" cy="6637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6948"/>
                <a:gridCol w="871191"/>
                <a:gridCol w="1127960"/>
                <a:gridCol w="1781495"/>
              </a:tblGrid>
              <a:tr h="554616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učitel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učebna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předmět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059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</a:rPr>
                        <a:t>Janáček T.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TX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filmová a televizní praxe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59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</a:rPr>
                        <a:t>Vejnar J.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TX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filmová a televizní praxe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74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effectLst/>
                        </a:rPr>
                        <a:t>Růžičková Š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VX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výtvarná praxe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594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 err="1">
                          <a:effectLst/>
                        </a:rPr>
                        <a:t>Matysíková</a:t>
                      </a:r>
                      <a:r>
                        <a:rPr lang="cs-CZ" sz="2000" u="none" strike="noStrike" dirty="0">
                          <a:effectLst/>
                        </a:rPr>
                        <a:t> J.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TX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filmová a televizní praxe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74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effectLst/>
                        </a:rPr>
                        <a:t>Kulišťák T.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I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informatika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74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effectLst/>
                        </a:rPr>
                        <a:t>Svárovská H.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TV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tělesná výchova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74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effectLst/>
                        </a:rPr>
                        <a:t>Machalová A.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OK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odborné kreslení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74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effectLst/>
                        </a:rPr>
                        <a:t>Kliment L.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FX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fotografická praxe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74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effectLst/>
                        </a:rPr>
                        <a:t>Kačerová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8088" marR="8088" marT="80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FX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fotografická praxe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8" marR="8088" marT="80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88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je to hodně rychlé</a:t>
            </a:r>
          </a:p>
          <a:p>
            <a:r>
              <a:rPr lang="cs-CZ" dirty="0"/>
              <a:t>problémy řešit hned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posledního čtvrtletí</a:t>
            </a:r>
          </a:p>
        </p:txBody>
      </p:sp>
    </p:spTree>
    <p:extLst>
      <p:ext uri="{BB962C8B-B14F-4D97-AF65-F5344CB8AC3E}">
        <p14:creationId xmlns:p14="http://schemas.microsoft.com/office/powerpoint/2010/main" val="156919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90310"/>
            <a:ext cx="10515600" cy="931661"/>
          </a:xfrm>
        </p:spPr>
        <p:txBody>
          <a:bodyPr/>
          <a:lstStyle/>
          <a:p>
            <a:r>
              <a:rPr lang="cs-CZ" dirty="0"/>
              <a:t>Průběh posledního čtvrtletí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29789"/>
            <a:ext cx="10515600" cy="4747174"/>
          </a:xfrm>
        </p:spPr>
        <p:txBody>
          <a:bodyPr>
            <a:normAutofit/>
          </a:bodyPr>
          <a:lstStyle/>
          <a:p>
            <a:pPr fontAlgn="base"/>
            <a:r>
              <a:rPr lang="cs-CZ" dirty="0"/>
              <a:t>květen – 3 týdny maturity – speciální rozvrh + STK + vzdělávací akce</a:t>
            </a:r>
            <a:r>
              <a:rPr lang="en-US" dirty="0"/>
              <a:t>​</a:t>
            </a:r>
          </a:p>
          <a:p>
            <a:pPr lvl="1" fontAlgn="base"/>
            <a:r>
              <a:rPr lang="cs-CZ" dirty="0"/>
              <a:t>4.-8.5. speciální rozvrh (statní maturity)</a:t>
            </a:r>
            <a:r>
              <a:rPr lang="en-US" dirty="0"/>
              <a:t>​</a:t>
            </a:r>
          </a:p>
          <a:p>
            <a:pPr lvl="1" fontAlgn="base"/>
            <a:r>
              <a:rPr lang="cs-CZ" dirty="0" smtClean="0"/>
              <a:t>11.-15.5</a:t>
            </a:r>
            <a:r>
              <a:rPr lang="cs-CZ" dirty="0"/>
              <a:t>. upravený rozvrh (Po, </a:t>
            </a:r>
            <a:r>
              <a:rPr lang="cs-CZ" dirty="0" err="1"/>
              <a:t>An</a:t>
            </a:r>
            <a:r>
              <a:rPr lang="cs-CZ" dirty="0" smtClean="0"/>
              <a:t>​, </a:t>
            </a:r>
            <a:r>
              <a:rPr lang="cs-CZ" dirty="0" err="1" smtClean="0"/>
              <a:t>Jj</a:t>
            </a:r>
            <a:r>
              <a:rPr lang="cs-CZ" dirty="0" smtClean="0"/>
              <a:t> – na exteriérech)</a:t>
            </a:r>
            <a:endParaRPr lang="cs-CZ" dirty="0"/>
          </a:p>
          <a:p>
            <a:pPr lvl="1" fontAlgn="base"/>
            <a:r>
              <a:rPr lang="cs-CZ" dirty="0" smtClean="0"/>
              <a:t>18.-23.5</a:t>
            </a:r>
            <a:r>
              <a:rPr lang="cs-CZ" dirty="0"/>
              <a:t>. </a:t>
            </a:r>
            <a:r>
              <a:rPr lang="cs-CZ" dirty="0" smtClean="0"/>
              <a:t>– volno na klauzury</a:t>
            </a:r>
            <a:endParaRPr lang="en-US" dirty="0"/>
          </a:p>
          <a:p>
            <a:pPr lvl="1" fontAlgn="base"/>
            <a:r>
              <a:rPr lang="cs-CZ" dirty="0"/>
              <a:t>23.-</a:t>
            </a:r>
            <a:r>
              <a:rPr lang="cs-CZ" dirty="0" smtClean="0"/>
              <a:t>29.5</a:t>
            </a:r>
            <a:r>
              <a:rPr lang="cs-CZ" dirty="0"/>
              <a:t>. </a:t>
            </a:r>
            <a:r>
              <a:rPr lang="cs-CZ" dirty="0" smtClean="0"/>
              <a:t>– exteriérová cvičení a sportovně turistický kurz</a:t>
            </a:r>
            <a:endParaRPr lang="en-US" dirty="0"/>
          </a:p>
          <a:p>
            <a:r>
              <a:rPr lang="cs-CZ" dirty="0" smtClean="0"/>
              <a:t>19.6</a:t>
            </a:r>
            <a:r>
              <a:rPr lang="cs-CZ" dirty="0"/>
              <a:t>. ukončení klasifikace (tzn. v tom týdnu od </a:t>
            </a:r>
            <a:r>
              <a:rPr lang="cs-CZ" dirty="0" smtClean="0"/>
              <a:t>15.6</a:t>
            </a:r>
            <a:r>
              <a:rPr lang="cs-CZ" dirty="0"/>
              <a:t>. už jen poslední </a:t>
            </a:r>
            <a:r>
              <a:rPr lang="cs-CZ" dirty="0" err="1"/>
              <a:t>dozkušování</a:t>
            </a:r>
            <a:r>
              <a:rPr lang="cs-CZ" dirty="0"/>
              <a:t>)</a:t>
            </a:r>
          </a:p>
          <a:p>
            <a:r>
              <a:rPr lang="cs-CZ" dirty="0"/>
              <a:t>cca 5</a:t>
            </a:r>
            <a:r>
              <a:rPr lang="cs-CZ" dirty="0" smtClean="0"/>
              <a:t> </a:t>
            </a:r>
            <a:r>
              <a:rPr lang="cs-CZ" dirty="0"/>
              <a:t>„normálních“ týdnů do konce školního </a:t>
            </a:r>
            <a:r>
              <a:rPr lang="cs-CZ" dirty="0" smtClean="0"/>
              <a:t>roku (optimisticky 6,5)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6476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Klauzurní práce a klauzurní zkouška -18</a:t>
            </a:r>
            <a:r>
              <a:rPr lang="cs-CZ" dirty="0"/>
              <a:t>.-23.5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zadání a informace dostanou studenti </a:t>
            </a:r>
          </a:p>
          <a:p>
            <a:r>
              <a:rPr lang="cs-CZ" dirty="0" smtClean="0"/>
              <a:t>samostatně fotí doma</a:t>
            </a:r>
          </a:p>
          <a:p>
            <a:r>
              <a:rPr lang="cs-CZ" dirty="0"/>
              <a:t>b</a:t>
            </a:r>
            <a:r>
              <a:rPr lang="cs-CZ" dirty="0" smtClean="0"/>
              <a:t>udou poučeni o bezpečnosti – škola za ně nezodpovídá</a:t>
            </a:r>
          </a:p>
          <a:p>
            <a:r>
              <a:rPr lang="cs-CZ" dirty="0"/>
              <a:t>t</a:t>
            </a:r>
            <a:r>
              <a:rPr lang="cs-CZ" dirty="0" smtClean="0"/>
              <a:t>ermín odevzdání v pátek (většinou 18:00 – je třeba dodržet)</a:t>
            </a:r>
          </a:p>
          <a:p>
            <a:r>
              <a:rPr lang="cs-CZ" dirty="0" smtClean="0"/>
              <a:t>obhajoba 1. týden v červnu (nejspíš pondělí – daný čas zkoušky) </a:t>
            </a:r>
          </a:p>
          <a:p>
            <a:r>
              <a:rPr lang="cs-CZ" dirty="0"/>
              <a:t>n</a:t>
            </a:r>
            <a:r>
              <a:rPr lang="cs-CZ" dirty="0" smtClean="0"/>
              <a:t>emoc – náhradní čas na práci během prázdnin, obhajoba poslední týden v srpnu</a:t>
            </a:r>
          </a:p>
          <a:p>
            <a:r>
              <a:rPr lang="cs-CZ" dirty="0"/>
              <a:t>p</a:t>
            </a:r>
            <a:r>
              <a:rPr lang="cs-CZ" dirty="0" smtClean="0"/>
              <a:t>ozdní odevzdání, neodevzdání – hodnoceno 5 – oprava přes prázdniny, obhajoba poslední týden v srpnu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02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52926"/>
            <a:ext cx="10515600" cy="60644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b="1" dirty="0" err="1"/>
              <a:t>neklasifikace</a:t>
            </a:r>
            <a:r>
              <a:rPr lang="cs-CZ" b="1" dirty="0"/>
              <a:t> </a:t>
            </a:r>
          </a:p>
          <a:p>
            <a:pPr lvl="1"/>
            <a:r>
              <a:rPr lang="cs-CZ" dirty="0"/>
              <a:t>nebylo dost známek (nemoc, neodevzdání něčeho důležitého), </a:t>
            </a:r>
          </a:p>
          <a:p>
            <a:pPr lvl="1"/>
            <a:r>
              <a:rPr lang="cs-CZ" dirty="0"/>
              <a:t>následuje dodání prací a dozkoušení (z toho co chybělo) + započtení všech známek =&gt; známka na vysvědčení</a:t>
            </a:r>
          </a:p>
          <a:p>
            <a:pPr lvl="1"/>
            <a:r>
              <a:rPr lang="cs-CZ" dirty="0"/>
              <a:t>požadavky </a:t>
            </a:r>
            <a:r>
              <a:rPr lang="cs-CZ" dirty="0" smtClean="0"/>
              <a:t>a termín se </a:t>
            </a:r>
            <a:r>
              <a:rPr lang="cs-CZ" dirty="0"/>
              <a:t>dozví při vysvědčení</a:t>
            </a:r>
          </a:p>
          <a:p>
            <a:pPr lvl="1"/>
            <a:r>
              <a:rPr lang="cs-CZ" dirty="0"/>
              <a:t>probíhá v posledním týdnu v srpnu </a:t>
            </a:r>
            <a:r>
              <a:rPr lang="cs-CZ" dirty="0" smtClean="0"/>
              <a:t>od 24.8</a:t>
            </a:r>
            <a:r>
              <a:rPr lang="cs-CZ" dirty="0"/>
              <a:t>.</a:t>
            </a:r>
          </a:p>
          <a:p>
            <a:r>
              <a:rPr lang="cs-CZ" b="1" dirty="0"/>
              <a:t>5 – </a:t>
            </a:r>
            <a:r>
              <a:rPr lang="cs-CZ" b="1" dirty="0" err="1"/>
              <a:t>reperát</a:t>
            </a:r>
            <a:endParaRPr lang="cs-CZ" b="1" dirty="0"/>
          </a:p>
          <a:p>
            <a:pPr lvl="1"/>
            <a:r>
              <a:rPr lang="cs-CZ" dirty="0"/>
              <a:t>maximálně 2</a:t>
            </a:r>
          </a:p>
          <a:p>
            <a:pPr lvl="1"/>
            <a:r>
              <a:rPr lang="cs-CZ" dirty="0"/>
              <a:t>přezkoušení z celého pololetí (pokud byla 5 i v pololetí, tak celý rok)</a:t>
            </a:r>
          </a:p>
          <a:p>
            <a:pPr lvl="1"/>
            <a:r>
              <a:rPr lang="cs-CZ" dirty="0">
                <a:ea typeface="Calibri" panose="020F0502020204030204"/>
                <a:cs typeface="Calibri" panose="020F0502020204030204"/>
              </a:rPr>
              <a:t>termín poslední týden v srpnu (nedá se měnit), dozví se při vysvědčení</a:t>
            </a:r>
          </a:p>
          <a:p>
            <a:pPr lvl="1"/>
            <a:r>
              <a:rPr lang="cs-CZ" dirty="0">
                <a:ea typeface="Calibri" panose="020F0502020204030204"/>
                <a:cs typeface="Calibri" panose="020F0502020204030204"/>
              </a:rPr>
              <a:t>pokud bude výsledná 5, může žádat o opakování (nemusí být místo) nebo končí</a:t>
            </a:r>
          </a:p>
          <a:p>
            <a:r>
              <a:rPr lang="cs-CZ" b="1" dirty="0">
                <a:ea typeface="Calibri" panose="020F0502020204030204"/>
                <a:cs typeface="Calibri" panose="020F0502020204030204"/>
              </a:rPr>
              <a:t>třikrát 5 a víc</a:t>
            </a:r>
          </a:p>
          <a:p>
            <a:pPr lvl="1"/>
            <a:r>
              <a:rPr lang="cs-CZ" dirty="0">
                <a:ea typeface="Calibri" panose="020F0502020204030204"/>
                <a:cs typeface="Calibri" panose="020F0502020204030204"/>
              </a:rPr>
              <a:t>končí nebo může žádat o opakování</a:t>
            </a:r>
          </a:p>
          <a:p>
            <a:pPr lvl="1"/>
            <a:endParaRPr lang="cs-CZ" dirty="0">
              <a:ea typeface="Calibri" panose="020F0502020204030204"/>
              <a:cs typeface="Calibri" panose="020F0502020204030204"/>
            </a:endParaRPr>
          </a:p>
          <a:p>
            <a:endParaRPr lang="cs-CZ" dirty="0">
              <a:ea typeface="Calibri" panose="020F0502020204030204"/>
              <a:cs typeface="Calibri" panose="020F0502020204030204"/>
            </a:endParaRPr>
          </a:p>
          <a:p>
            <a:pPr lvl="1"/>
            <a:endParaRPr lang="cs-CZ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20186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B62E378-F3B1-4463-99A1-AB1D10304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698" y="323562"/>
            <a:ext cx="10515600" cy="1325563"/>
          </a:xfrm>
        </p:spPr>
        <p:txBody>
          <a:bodyPr/>
          <a:lstStyle/>
          <a:p>
            <a:r>
              <a:rPr lang="cs-CZ" dirty="0"/>
              <a:t>Sportovní kurz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1F38805-F2D8-4E48-A6CE-6B8BCB3B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72" y="1438102"/>
            <a:ext cx="10866120" cy="5087389"/>
          </a:xfrm>
        </p:spPr>
        <p:txBody>
          <a:bodyPr>
            <a:normAutofit lnSpcReduction="10000"/>
          </a:bodyPr>
          <a:lstStyle/>
          <a:p>
            <a:pPr algn="l"/>
            <a:r>
              <a:rPr lang="cs-CZ" b="0" i="0" dirty="0">
                <a:solidFill>
                  <a:srgbClr val="000000"/>
                </a:solidFill>
                <a:effectLst/>
              </a:rPr>
              <a:t>jeden celodenní výlet</a:t>
            </a:r>
          </a:p>
          <a:p>
            <a:pPr algn="l"/>
            <a:r>
              <a:rPr lang="cs-CZ" b="0" i="0" dirty="0" smtClean="0">
                <a:solidFill>
                  <a:srgbClr val="000000"/>
                </a:solidFill>
                <a:effectLst/>
              </a:rPr>
              <a:t>jinak půl dne malování a půl dne sport </a:t>
            </a:r>
            <a:r>
              <a:rPr lang="cs-CZ" b="0" i="0" dirty="0">
                <a:solidFill>
                  <a:srgbClr val="000000"/>
                </a:solidFill>
                <a:effectLst/>
              </a:rPr>
              <a:t>- fotbal, volejbal, tenis, </a:t>
            </a:r>
            <a:r>
              <a:rPr lang="cs-CZ" b="0" i="0" dirty="0" smtClean="0">
                <a:solidFill>
                  <a:srgbClr val="000000"/>
                </a:solidFill>
                <a:effectLst/>
              </a:rPr>
              <a:t>…</a:t>
            </a:r>
            <a:endParaRPr lang="cs-CZ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cs-CZ" dirty="0">
                <a:solidFill>
                  <a:srgbClr val="000000"/>
                </a:solidFill>
              </a:rPr>
              <a:t>v</a:t>
            </a:r>
            <a:r>
              <a:rPr lang="cs-CZ" dirty="0" smtClean="0">
                <a:solidFill>
                  <a:srgbClr val="000000"/>
                </a:solidFill>
              </a:rPr>
              <a:t>ybavení na „malování“ s sebou (seznam dostanou na VX, „rybářská stolička“)</a:t>
            </a:r>
            <a:endParaRPr lang="cs-CZ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cs-CZ" b="0" i="0" dirty="0">
                <a:solidFill>
                  <a:srgbClr val="000000"/>
                </a:solidFill>
                <a:effectLst/>
              </a:rPr>
              <a:t>můžou vzít hudební nástroje </a:t>
            </a:r>
          </a:p>
          <a:p>
            <a:pPr algn="l"/>
            <a:r>
              <a:rPr lang="cs-CZ" b="0" i="0" dirty="0">
                <a:solidFill>
                  <a:srgbClr val="000000"/>
                </a:solidFill>
                <a:effectLst/>
              </a:rPr>
              <a:t>žádné drahé věci – elektronika – je to na vlastní riziko!!!!!!!!! </a:t>
            </a:r>
          </a:p>
          <a:p>
            <a:pPr algn="l"/>
            <a:r>
              <a:rPr lang="cs-CZ" b="1" i="0" dirty="0">
                <a:solidFill>
                  <a:srgbClr val="000000"/>
                </a:solidFill>
                <a:effectLst/>
              </a:rPr>
              <a:t>bezinfekčnost vyplněnou rodiči těsně před odjezdem </a:t>
            </a:r>
            <a:r>
              <a:rPr lang="cs-CZ" b="0" i="0" dirty="0">
                <a:solidFill>
                  <a:srgbClr val="000000"/>
                </a:solidFill>
                <a:effectLst/>
              </a:rPr>
              <a:t>(je na webu – bez toho nemůžou odjet!!!!!!)</a:t>
            </a:r>
          </a:p>
          <a:p>
            <a:pPr algn="l"/>
            <a:r>
              <a:rPr lang="cs-CZ" b="0" i="0" dirty="0">
                <a:solidFill>
                  <a:srgbClr val="000000"/>
                </a:solidFill>
                <a:effectLst/>
              </a:rPr>
              <a:t>bude zdravotník z řad kantorů - nahlásit všechna rizika, léky… - na papíru bezinfekčnosti</a:t>
            </a:r>
          </a:p>
          <a:p>
            <a:pPr algn="l"/>
            <a:r>
              <a:rPr lang="cs-CZ" dirty="0">
                <a:solidFill>
                  <a:srgbClr val="000000"/>
                </a:solidFill>
              </a:rPr>
              <a:t>p</a:t>
            </a:r>
            <a:r>
              <a:rPr lang="cs-CZ" b="0" i="0" dirty="0">
                <a:solidFill>
                  <a:srgbClr val="000000"/>
                </a:solidFill>
                <a:effectLst/>
              </a:rPr>
              <a:t>odrobnosti o nutném vybavení budou ještě před odjezdem připomenuty přes Bakaláře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2997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331" y="1180406"/>
            <a:ext cx="10613967" cy="5286896"/>
          </a:xfrm>
        </p:spPr>
        <p:txBody>
          <a:bodyPr>
            <a:normAutofit fontScale="92500"/>
          </a:bodyPr>
          <a:lstStyle/>
          <a:p>
            <a:r>
              <a:rPr lang="cs-CZ" dirty="0">
                <a:solidFill>
                  <a:srgbClr val="000000"/>
                </a:solidFill>
              </a:rPr>
              <a:t>minimálně dvoje boty</a:t>
            </a:r>
            <a:r>
              <a:rPr lang="cs-CZ" dirty="0" smtClean="0">
                <a:solidFill>
                  <a:srgbClr val="000000"/>
                </a:solidFill>
              </a:rPr>
              <a:t>!!</a:t>
            </a:r>
          </a:p>
          <a:p>
            <a:r>
              <a:rPr lang="cs-CZ" dirty="0">
                <a:solidFill>
                  <a:srgbClr val="000000"/>
                </a:solidFill>
              </a:rPr>
              <a:t>m</a:t>
            </a:r>
            <a:r>
              <a:rPr lang="cs-CZ" dirty="0" smtClean="0">
                <a:solidFill>
                  <a:srgbClr val="000000"/>
                </a:solidFill>
              </a:rPr>
              <a:t>ůžou se hodit boty do vody</a:t>
            </a:r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diety na kurzech (bezlepkové, </a:t>
            </a:r>
            <a:r>
              <a:rPr lang="cs-CZ" dirty="0" err="1">
                <a:solidFill>
                  <a:srgbClr val="000000"/>
                </a:solidFill>
              </a:rPr>
              <a:t>bezlaktózové</a:t>
            </a:r>
            <a:r>
              <a:rPr lang="cs-CZ" dirty="0">
                <a:solidFill>
                  <a:srgbClr val="000000"/>
                </a:solidFill>
              </a:rPr>
              <a:t>,…) – jdou bez problémů domluvit (nahlásit předem)</a:t>
            </a:r>
          </a:p>
          <a:p>
            <a:r>
              <a:rPr lang="cs-CZ" dirty="0">
                <a:solidFill>
                  <a:srgbClr val="000000"/>
                </a:solidFill>
              </a:rPr>
              <a:t>ubytování v chatkách – ložní prádlo tam je (pro zimomřivé můžete přibalit spacák, deku)</a:t>
            </a:r>
          </a:p>
          <a:p>
            <a:r>
              <a:rPr lang="cs-CZ" dirty="0">
                <a:solidFill>
                  <a:srgbClr val="000000"/>
                </a:solidFill>
              </a:rPr>
              <a:t>repelent (</a:t>
            </a:r>
            <a:r>
              <a:rPr lang="cs-CZ" dirty="0" err="1" smtClean="0">
                <a:solidFill>
                  <a:srgbClr val="000000"/>
                </a:solidFill>
              </a:rPr>
              <a:t>fenistil</a:t>
            </a:r>
            <a:r>
              <a:rPr lang="cs-CZ" dirty="0">
                <a:solidFill>
                  <a:srgbClr val="000000"/>
                </a:solidFill>
              </a:rPr>
              <a:t>), opalovací krém, pokrývka hlavy (kšiltovky, kloboučky</a:t>
            </a:r>
            <a:r>
              <a:rPr lang="cs-CZ" dirty="0" smtClean="0">
                <a:solidFill>
                  <a:srgbClr val="000000"/>
                </a:solidFill>
              </a:rPr>
              <a:t>)</a:t>
            </a:r>
          </a:p>
          <a:p>
            <a:r>
              <a:rPr lang="cs-CZ" dirty="0">
                <a:solidFill>
                  <a:srgbClr val="000000"/>
                </a:solidFill>
              </a:rPr>
              <a:t>t</a:t>
            </a:r>
            <a:r>
              <a:rPr lang="cs-CZ" dirty="0" smtClean="0">
                <a:solidFill>
                  <a:srgbClr val="000000"/>
                </a:solidFill>
              </a:rPr>
              <a:t>eplejší oblečení na večer</a:t>
            </a:r>
          </a:p>
          <a:p>
            <a:r>
              <a:rPr lang="cs-CZ" dirty="0">
                <a:solidFill>
                  <a:srgbClr val="000000"/>
                </a:solidFill>
              </a:rPr>
              <a:t>o</a:t>
            </a:r>
            <a:r>
              <a:rPr lang="cs-CZ" dirty="0" smtClean="0">
                <a:solidFill>
                  <a:srgbClr val="000000"/>
                </a:solidFill>
              </a:rPr>
              <a:t>djezd ráno (začínáme obědem), příjezd před obědem (končíme snídaní)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ŽÁDNÝ ALKOHOL, atd. – vyloučení z kurzu, okamžitý odjezd domů, kázeňská opatření (až podmínečné vyloučení)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0000"/>
              </a:solidFill>
            </a:endParaRP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xmlns="" id="{5B62E378-F3B1-4463-99A1-AB1D103040DE}"/>
              </a:ext>
            </a:extLst>
          </p:cNvPr>
          <p:cNvSpPr txBox="1">
            <a:spLocks/>
          </p:cNvSpPr>
          <p:nvPr/>
        </p:nvSpPr>
        <p:spPr>
          <a:xfrm>
            <a:off x="1057101" y="174567"/>
            <a:ext cx="10515600" cy="1003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Sportovní kurz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00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08078"/>
            <a:ext cx="10515600" cy="1325563"/>
          </a:xfrm>
        </p:spPr>
        <p:txBody>
          <a:bodyPr/>
          <a:lstStyle/>
          <a:p>
            <a:r>
              <a:rPr lang="cs-CZ" dirty="0" smtClean="0"/>
              <a:t>Poslední týden v červnu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22123"/>
            <a:ext cx="10515600" cy="1654839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 – st – program třídy (kino, muzeum, co navrhnou,…)</a:t>
            </a:r>
          </a:p>
          <a:p>
            <a:r>
              <a:rPr lang="cs-CZ" dirty="0" smtClean="0"/>
              <a:t>čtvrtek – „</a:t>
            </a:r>
            <a:r>
              <a:rPr lang="cs-CZ" dirty="0" err="1" smtClean="0"/>
              <a:t>křištálový</a:t>
            </a:r>
            <a:r>
              <a:rPr lang="cs-CZ" dirty="0" smtClean="0"/>
              <a:t> kvádr“ – divadlo </a:t>
            </a:r>
            <a:r>
              <a:rPr lang="cs-CZ" dirty="0" err="1" smtClean="0"/>
              <a:t>Brodway</a:t>
            </a:r>
            <a:endParaRPr lang="cs-CZ" dirty="0" smtClean="0"/>
          </a:p>
          <a:p>
            <a:r>
              <a:rPr lang="cs-CZ" dirty="0" smtClean="0"/>
              <a:t>pátek – rozdání vysvědčení</a:t>
            </a:r>
            <a:endParaRPr lang="cs-C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82782" y="3346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Červen</a:t>
            </a:r>
            <a:endParaRPr lang="cs-CZ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1342" y="1507374"/>
            <a:ext cx="10515600" cy="165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u</a:t>
            </a:r>
            <a:r>
              <a:rPr lang="cs-CZ" dirty="0" smtClean="0"/>
              <a:t>volňování na dřívější dovolenou nedoporučujeme</a:t>
            </a:r>
          </a:p>
          <a:p>
            <a:r>
              <a:rPr lang="cs-CZ" dirty="0"/>
              <a:t>v</a:t>
            </a:r>
            <a:r>
              <a:rPr lang="cs-CZ" dirty="0" smtClean="0"/>
              <a:t> případě nutnosti je třeba mít souhlas všech vyučujících, je třeba být na klauzurách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771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Matematika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„neadventní kalendář“ odpočet od 9.4. do pololetky – píšeme 24.4.</a:t>
            </a:r>
          </a:p>
          <a:p>
            <a:r>
              <a:rPr lang="cs-CZ" dirty="0"/>
              <a:t>n</a:t>
            </a:r>
            <a:r>
              <a:rPr lang="cs-CZ" dirty="0" smtClean="0"/>
              <a:t>a otázky, jakou bude mít známku zatím nedokážu odpovědět</a:t>
            </a:r>
          </a:p>
        </p:txBody>
      </p:sp>
    </p:spTree>
    <p:extLst>
      <p:ext uri="{BB962C8B-B14F-4D97-AF65-F5344CB8AC3E}">
        <p14:creationId xmlns:p14="http://schemas.microsoft.com/office/powerpoint/2010/main" val="29313895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15BACB54C59A4FB7571A643E682BF1" ma:contentTypeVersion="14" ma:contentTypeDescription="Vytvoří nový dokument" ma:contentTypeScope="" ma:versionID="032055711b049b5fbb71fb9a1d2069a7">
  <xsd:schema xmlns:xsd="http://www.w3.org/2001/XMLSchema" xmlns:xs="http://www.w3.org/2001/XMLSchema" xmlns:p="http://schemas.microsoft.com/office/2006/metadata/properties" xmlns:ns3="0fc7bb48-94a4-45fb-b78a-e0171acee7b1" xmlns:ns4="b5921193-bff4-4914-a78c-0992cbfcec81" targetNamespace="http://schemas.microsoft.com/office/2006/metadata/properties" ma:root="true" ma:fieldsID="c9e82e513fad08cb28ed449b4ce31173" ns3:_="" ns4:_="">
    <xsd:import namespace="0fc7bb48-94a4-45fb-b78a-e0171acee7b1"/>
    <xsd:import namespace="b5921193-bff4-4914-a78c-0992cbfcec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7bb48-94a4-45fb-b78a-e0171acee7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21193-bff4-4914-a78c-0992cbfce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112D7C-9DEE-4EAB-8F95-29D5A58C146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0fc7bb48-94a4-45fb-b78a-e0171acee7b1"/>
    <ds:schemaRef ds:uri="http://schemas.openxmlformats.org/package/2006/metadata/core-properties"/>
    <ds:schemaRef ds:uri="b5921193-bff4-4914-a78c-0992cbfcec8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F8AFC09-C460-415D-83BE-806625F539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281ABF-F241-4181-BC52-FB4D98898F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7bb48-94a4-45fb-b78a-e0171acee7b1"/>
    <ds:schemaRef ds:uri="b5921193-bff4-4914-a78c-0992cbfce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714</Words>
  <Application>Microsoft Office PowerPoint</Application>
  <PresentationFormat>Widescreen</PresentationFormat>
  <Paragraphs>145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CE</vt:lpstr>
      <vt:lpstr>Calibri</vt:lpstr>
      <vt:lpstr>Calibri Light</vt:lpstr>
      <vt:lpstr>Motiv Office</vt:lpstr>
      <vt:lpstr>Třídní schůzky</vt:lpstr>
      <vt:lpstr>Průběh posledního čtvrtletí</vt:lpstr>
      <vt:lpstr>Průběh posledního čtvrtletí</vt:lpstr>
      <vt:lpstr>Klauzurní práce a klauzurní zkouška -18.-23.5.</vt:lpstr>
      <vt:lpstr>PowerPoint Presentation</vt:lpstr>
      <vt:lpstr>Sportovní kurz</vt:lpstr>
      <vt:lpstr>PowerPoint Presentation</vt:lpstr>
      <vt:lpstr>Poslední týden v červnu</vt:lpstr>
      <vt:lpstr>Matematika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Hrušovská Lenka</dc:creator>
  <cp:lastModifiedBy>Microsoft account</cp:lastModifiedBy>
  <cp:revision>28</cp:revision>
  <dcterms:created xsi:type="dcterms:W3CDTF">2022-03-30T08:16:31Z</dcterms:created>
  <dcterms:modified xsi:type="dcterms:W3CDTF">2026-04-15T20:19:57Z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0x0101009115BACB54C59A4FB7571A643E682BF1</vt:lpwstr>
  </property>
</Properties>
</file>